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8"/>
  </p:notesMasterIdLst>
  <p:sldIdLst>
    <p:sldId id="258" r:id="rId2"/>
    <p:sldId id="306" r:id="rId3"/>
    <p:sldId id="363" r:id="rId4"/>
    <p:sldId id="444" r:id="rId5"/>
    <p:sldId id="383" r:id="rId6"/>
    <p:sldId id="447" r:id="rId7"/>
    <p:sldId id="448" r:id="rId8"/>
    <p:sldId id="445" r:id="rId9"/>
    <p:sldId id="449" r:id="rId10"/>
    <p:sldId id="450" r:id="rId11"/>
    <p:sldId id="451" r:id="rId12"/>
    <p:sldId id="446" r:id="rId13"/>
    <p:sldId id="384" r:id="rId14"/>
    <p:sldId id="433" r:id="rId15"/>
    <p:sldId id="422" r:id="rId16"/>
    <p:sldId id="424" r:id="rId17"/>
    <p:sldId id="423" r:id="rId18"/>
    <p:sldId id="425" r:id="rId19"/>
    <p:sldId id="428" r:id="rId20"/>
    <p:sldId id="430" r:id="rId21"/>
    <p:sldId id="431" r:id="rId22"/>
    <p:sldId id="432" r:id="rId23"/>
    <p:sldId id="435" r:id="rId24"/>
    <p:sldId id="436" r:id="rId25"/>
    <p:sldId id="437" r:id="rId26"/>
    <p:sldId id="438" r:id="rId27"/>
    <p:sldId id="439" r:id="rId28"/>
    <p:sldId id="426" r:id="rId29"/>
    <p:sldId id="429" r:id="rId30"/>
    <p:sldId id="440" r:id="rId31"/>
    <p:sldId id="441" r:id="rId32"/>
    <p:sldId id="442" r:id="rId33"/>
    <p:sldId id="434" r:id="rId34"/>
    <p:sldId id="349" r:id="rId35"/>
    <p:sldId id="443" r:id="rId36"/>
    <p:sldId id="406" r:id="rId37"/>
    <p:sldId id="347" r:id="rId38"/>
    <p:sldId id="385" r:id="rId39"/>
    <p:sldId id="420" r:id="rId40"/>
    <p:sldId id="416" r:id="rId41"/>
    <p:sldId id="417" r:id="rId42"/>
    <p:sldId id="387" r:id="rId43"/>
    <p:sldId id="371" r:id="rId44"/>
    <p:sldId id="370" r:id="rId45"/>
    <p:sldId id="397" r:id="rId46"/>
    <p:sldId id="404" r:id="rId47"/>
    <p:sldId id="377" r:id="rId48"/>
    <p:sldId id="399" r:id="rId49"/>
    <p:sldId id="411" r:id="rId50"/>
    <p:sldId id="412" r:id="rId51"/>
    <p:sldId id="400" r:id="rId52"/>
    <p:sldId id="381" r:id="rId53"/>
    <p:sldId id="421" r:id="rId54"/>
    <p:sldId id="415" r:id="rId55"/>
    <p:sldId id="414" r:id="rId56"/>
    <p:sldId id="403" r:id="rId57"/>
    <p:sldId id="345" r:id="rId58"/>
    <p:sldId id="327" r:id="rId59"/>
    <p:sldId id="283" r:id="rId60"/>
    <p:sldId id="284" r:id="rId61"/>
    <p:sldId id="342" r:id="rId62"/>
    <p:sldId id="266" r:id="rId63"/>
    <p:sldId id="293" r:id="rId64"/>
    <p:sldId id="390" r:id="rId65"/>
    <p:sldId id="356" r:id="rId66"/>
    <p:sldId id="391" r:id="rId67"/>
    <p:sldId id="395" r:id="rId68"/>
    <p:sldId id="339" r:id="rId69"/>
    <p:sldId id="341" r:id="rId70"/>
    <p:sldId id="396" r:id="rId71"/>
    <p:sldId id="344" r:id="rId72"/>
    <p:sldId id="394" r:id="rId73"/>
    <p:sldId id="392" r:id="rId74"/>
    <p:sldId id="393" r:id="rId75"/>
    <p:sldId id="405" r:id="rId76"/>
    <p:sldId id="453" r:id="rId77"/>
    <p:sldId id="407" r:id="rId78"/>
    <p:sldId id="408" r:id="rId79"/>
    <p:sldId id="409" r:id="rId80"/>
    <p:sldId id="413" r:id="rId81"/>
    <p:sldId id="351" r:id="rId82"/>
    <p:sldId id="382" r:id="rId83"/>
    <p:sldId id="299" r:id="rId84"/>
    <p:sldId id="290" r:id="rId85"/>
    <p:sldId id="291" r:id="rId86"/>
    <p:sldId id="340" r:id="rId87"/>
    <p:sldId id="331" r:id="rId88"/>
    <p:sldId id="336" r:id="rId89"/>
    <p:sldId id="343" r:id="rId90"/>
    <p:sldId id="374" r:id="rId91"/>
    <p:sldId id="375" r:id="rId92"/>
    <p:sldId id="376" r:id="rId93"/>
    <p:sldId id="378" r:id="rId94"/>
    <p:sldId id="398" r:id="rId95"/>
    <p:sldId id="364" r:id="rId96"/>
    <p:sldId id="389" r:id="rId97"/>
    <p:sldId id="328" r:id="rId98"/>
    <p:sldId id="260" r:id="rId99"/>
    <p:sldId id="419" r:id="rId100"/>
    <p:sldId id="262" r:id="rId101"/>
    <p:sldId id="264" r:id="rId102"/>
    <p:sldId id="350" r:id="rId103"/>
    <p:sldId id="330" r:id="rId104"/>
    <p:sldId id="337" r:id="rId105"/>
    <p:sldId id="338" r:id="rId106"/>
    <p:sldId id="452" r:id="rId10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7"/>
    <p:restoredTop sz="91429"/>
  </p:normalViewPr>
  <p:slideViewPr>
    <p:cSldViewPr snapToGrid="0">
      <p:cViewPr varScale="1">
        <p:scale>
          <a:sx n="117" d="100"/>
          <a:sy n="117" d="100"/>
        </p:scale>
        <p:origin x="1144" y="168"/>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10.04.25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2</a:t>
            </a:fld>
            <a:endParaRPr lang="en-DE"/>
          </a:p>
        </p:txBody>
      </p:sp>
    </p:spTree>
    <p:extLst>
      <p:ext uri="{BB962C8B-B14F-4D97-AF65-F5344CB8AC3E}">
        <p14:creationId xmlns:p14="http://schemas.microsoft.com/office/powerpoint/2010/main" val="930984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44</a:t>
            </a:fld>
            <a:endParaRPr lang="en-DE"/>
          </a:p>
        </p:txBody>
      </p:sp>
    </p:spTree>
    <p:extLst>
      <p:ext uri="{BB962C8B-B14F-4D97-AF65-F5344CB8AC3E}">
        <p14:creationId xmlns:p14="http://schemas.microsoft.com/office/powerpoint/2010/main" val="234182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57</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81</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88</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105</a:t>
            </a:fld>
            <a:endParaRPr lang="en-DE"/>
          </a:p>
        </p:txBody>
      </p:sp>
    </p:spTree>
    <p:extLst>
      <p:ext uri="{BB962C8B-B14F-4D97-AF65-F5344CB8AC3E}">
        <p14:creationId xmlns:p14="http://schemas.microsoft.com/office/powerpoint/2010/main" val="349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rive.google.com/drive/folders/1H3OppX22spqWLf-3pCEHsqmgzSaD5W6s"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0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180.emf"/></Relationships>
</file>

<file path=ppt/slides/_rels/slide104.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2.jpg"/></Relationships>
</file>

<file path=ppt/slides/_rels/slide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0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user-web.icecube.wisc.edu/~pgutjahr/PromptMuons/docs/Analysis_unfolding.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21.png"/><Relationship Id="rId4" Type="http://schemas.openxmlformats.org/officeDocument/2006/relationships/image" Target="../media/image190.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4.emf"/><Relationship Id="rId7" Type="http://schemas.openxmlformats.org/officeDocument/2006/relationships/image" Target="../media/image58.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06.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70.png"/></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Flux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3200" b="1" dirty="0">
                <a:solidFill>
                  <a:schemeClr val="tx2"/>
                </a:solidFill>
                <a:uFill>
                  <a:solidFill>
                    <a:srgbClr val="84B819"/>
                  </a:solidFill>
                </a:uFill>
                <a:latin typeface="+mn-lt"/>
                <a:ea typeface="Akkurat-Bold"/>
                <a:cs typeface="Arial" panose="020B0604020202020204" pitchFamily="34" charset="0"/>
                <a:sym typeface="Akkurat-Bold"/>
              </a:rPr>
              <a:t>WG Review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April 11,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5799889" y="5805046"/>
            <a:ext cx="3052887" cy="1077218"/>
          </a:xfrm>
          <a:prstGeom prst="rect">
            <a:avLst/>
          </a:prstGeom>
          <a:noFill/>
        </p:spPr>
        <p:txBody>
          <a:bodyPr wrap="none" rtlCol="0">
            <a:spAutoFit/>
          </a:bodyPr>
          <a:lstStyle/>
          <a:p>
            <a:r>
              <a:rPr lang="en-DE" sz="1600" dirty="0">
                <a:solidFill>
                  <a:schemeClr val="tx1">
                    <a:lumMod val="85000"/>
                  </a:schemeClr>
                </a:solidFill>
              </a:rPr>
              <a:t>WG reviewer: Dennis Soldin</a:t>
            </a:r>
          </a:p>
          <a:p>
            <a:r>
              <a:rPr lang="en-DE" sz="1600" dirty="0">
                <a:solidFill>
                  <a:schemeClr val="tx1">
                    <a:lumMod val="85000"/>
                  </a:schemeClr>
                </a:solidFill>
              </a:rPr>
              <a:t>Technical reviewer: Karolin Hymon</a:t>
            </a:r>
          </a:p>
          <a:p>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 wiki</a:t>
            </a:r>
            <a:endParaRPr lang="en-GB" sz="1600" dirty="0">
              <a:solidFill>
                <a:schemeClr val="tx1">
                  <a:lumMod val="85000"/>
                </a:schemeClr>
              </a:solidFill>
            </a:endParaRPr>
          </a:p>
          <a:p>
            <a:r>
              <a:rPr lang="en-DE" sz="1600" dirty="0">
                <a:solidFill>
                  <a:schemeClr val="tx1">
                    <a:lumMod val="85000"/>
                  </a:schemeClr>
                </a:solidFill>
              </a:rPr>
              <a:t>Last update: </a:t>
            </a:r>
            <a:r>
              <a:rPr lang="en-GB" sz="1600" dirty="0">
                <a:solidFill>
                  <a:schemeClr val="tx1">
                    <a:lumMod val="85000"/>
                  </a:schemeClr>
                </a:solidFill>
                <a:hlinkClick r:id="rId8">
                  <a:extLst>
                    <a:ext uri="{A12FA001-AC4F-418D-AE19-62706E023703}">
                      <ahyp:hlinkClr xmlns:ahyp="http://schemas.microsoft.com/office/drawing/2018/hyperlinkcolor" val="tx"/>
                    </a:ext>
                  </a:extLst>
                </a:hlinkClick>
              </a:rPr>
              <a:t>CR call February 7</a:t>
            </a:r>
            <a:endParaRPr lang="en-DE" sz="1600" dirty="0">
              <a:solidFill>
                <a:schemeClr val="tx1">
                  <a:lumMod val="85000"/>
                </a:schemeClr>
              </a:solidFill>
            </a:endParaRPr>
          </a:p>
        </p:txBody>
      </p:sp>
      <p:sp>
        <p:nvSpPr>
          <p:cNvPr id="9" name="TextBox 8">
            <a:extLst>
              <a:ext uri="{FF2B5EF4-FFF2-40B4-BE49-F238E27FC236}">
                <a16:creationId xmlns:a16="http://schemas.microsoft.com/office/drawing/2014/main" id="{36125322-E516-6BE9-3332-39C4E3C76BF5}"/>
              </a:ext>
            </a:extLst>
          </p:cNvPr>
          <p:cNvSpPr txBox="1"/>
          <p:nvPr/>
        </p:nvSpPr>
        <p:spPr>
          <a:xfrm>
            <a:off x="11058247" y="5906137"/>
            <a:ext cx="989373" cy="430887"/>
          </a:xfrm>
          <a:prstGeom prst="rect">
            <a:avLst/>
          </a:prstGeom>
          <a:noFill/>
        </p:spPr>
        <p:txBody>
          <a:bodyPr wrap="none" rtlCol="0">
            <a:spAutoFit/>
          </a:bodyPr>
          <a:lstStyle/>
          <a:p>
            <a:r>
              <a:rPr lang="en-DE" sz="2200" dirty="0">
                <a:solidFill>
                  <a:schemeClr val="tx1">
                    <a:lumMod val="85000"/>
                  </a:schemeClr>
                </a:solidFill>
              </a:rPr>
              <a:t>CR-Call</a:t>
            </a:r>
            <a:endParaRPr lang="en-DE" sz="2200" dirty="0">
              <a:solidFill>
                <a:schemeClr val="tx2">
                  <a:lumMod val="90000"/>
                </a:schemeClr>
              </a:solidFill>
            </a:endParaRP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C1CD-36D3-FC61-ED48-0BE09D20B8BE}"/>
              </a:ext>
            </a:extLst>
          </p:cNvPr>
          <p:cNvSpPr>
            <a:spLocks noGrp="1"/>
          </p:cNvSpPr>
          <p:nvPr>
            <p:ph type="title"/>
          </p:nvPr>
        </p:nvSpPr>
        <p:spPr/>
        <p:txBody>
          <a:bodyPr/>
          <a:lstStyle/>
          <a:p>
            <a:r>
              <a:rPr lang="en-DE" dirty="0"/>
              <a:t>Q: Can you show a zenith distribution with prompt and conv?</a:t>
            </a:r>
          </a:p>
        </p:txBody>
      </p:sp>
      <p:pic>
        <p:nvPicPr>
          <p:cNvPr id="6" name="Content Placeholder 5">
            <a:extLst>
              <a:ext uri="{FF2B5EF4-FFF2-40B4-BE49-F238E27FC236}">
                <a16:creationId xmlns:a16="http://schemas.microsoft.com/office/drawing/2014/main" id="{97A95FC8-11C0-AC0D-2BD6-15AA2D12E052}"/>
              </a:ext>
            </a:extLst>
          </p:cNvPr>
          <p:cNvPicPr>
            <a:picLocks noGrp="1" noChangeAspect="1"/>
          </p:cNvPicPr>
          <p:nvPr>
            <p:ph idx="1"/>
          </p:nvPr>
        </p:nvPicPr>
        <p:blipFill>
          <a:blip r:embed="rId2"/>
          <a:stretch>
            <a:fillRect/>
          </a:stretch>
        </p:blipFill>
        <p:spPr>
          <a:xfrm>
            <a:off x="6096000" y="1357807"/>
            <a:ext cx="5983800" cy="4378557"/>
          </a:xfrm>
        </p:spPr>
      </p:pic>
      <p:sp>
        <p:nvSpPr>
          <p:cNvPr id="4" name="Date Placeholder 3">
            <a:extLst>
              <a:ext uri="{FF2B5EF4-FFF2-40B4-BE49-F238E27FC236}">
                <a16:creationId xmlns:a16="http://schemas.microsoft.com/office/drawing/2014/main" id="{9D740570-F96A-B4B2-D0C0-FF9A78C845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886EFA8-8373-BE19-C1DC-419BC4816218}"/>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7" name="Picture 6">
            <a:extLst>
              <a:ext uri="{FF2B5EF4-FFF2-40B4-BE49-F238E27FC236}">
                <a16:creationId xmlns:a16="http://schemas.microsoft.com/office/drawing/2014/main" id="{C64EDB7A-C101-AA5D-6C54-CE6726CD49B5}"/>
              </a:ext>
            </a:extLst>
          </p:cNvPr>
          <p:cNvPicPr>
            <a:picLocks noChangeAspect="1"/>
          </p:cNvPicPr>
          <p:nvPr/>
        </p:nvPicPr>
        <p:blipFill>
          <a:blip r:embed="rId3"/>
          <a:stretch>
            <a:fillRect/>
          </a:stretch>
        </p:blipFill>
        <p:spPr>
          <a:xfrm>
            <a:off x="0" y="1357807"/>
            <a:ext cx="5983800" cy="4378556"/>
          </a:xfrm>
          <a:prstGeom prst="rect">
            <a:avLst/>
          </a:prstGeom>
        </p:spPr>
      </p:pic>
      <p:sp>
        <p:nvSpPr>
          <p:cNvPr id="8" name="Rounded Rectangle 7">
            <a:extLst>
              <a:ext uri="{FF2B5EF4-FFF2-40B4-BE49-F238E27FC236}">
                <a16:creationId xmlns:a16="http://schemas.microsoft.com/office/drawing/2014/main" id="{B8898306-0443-A1CF-081D-3D15E17648A3}"/>
              </a:ext>
            </a:extLst>
          </p:cNvPr>
          <p:cNvSpPr/>
          <p:nvPr/>
        </p:nvSpPr>
        <p:spPr>
          <a:xfrm>
            <a:off x="9044356" y="1455225"/>
            <a:ext cx="894300" cy="312517"/>
          </a:xfrm>
          <a:prstGeom prst="roundRect">
            <a:avLst>
              <a:gd name="adj" fmla="val 0"/>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CD0190ED-886C-D3ED-B4B8-FEB75EF80F51}"/>
              </a:ext>
            </a:extLst>
          </p:cNvPr>
          <p:cNvSpPr txBox="1"/>
          <p:nvPr/>
        </p:nvSpPr>
        <p:spPr>
          <a:xfrm>
            <a:off x="5783735" y="1173141"/>
            <a:ext cx="624530" cy="369332"/>
          </a:xfrm>
          <a:prstGeom prst="rect">
            <a:avLst/>
          </a:prstGeom>
          <a:noFill/>
        </p:spPr>
        <p:txBody>
          <a:bodyPr wrap="none" rtlCol="0">
            <a:spAutoFit/>
          </a:bodyPr>
          <a:lstStyle/>
          <a:p>
            <a:r>
              <a:rPr lang="en-DE" dirty="0">
                <a:solidFill>
                  <a:srgbClr val="74B842"/>
                </a:solidFill>
              </a:rPr>
              <a:t>conv</a:t>
            </a:r>
          </a:p>
        </p:txBody>
      </p:sp>
      <p:cxnSp>
        <p:nvCxnSpPr>
          <p:cNvPr id="11" name="Straight Arrow Connector 10">
            <a:extLst>
              <a:ext uri="{FF2B5EF4-FFF2-40B4-BE49-F238E27FC236}">
                <a16:creationId xmlns:a16="http://schemas.microsoft.com/office/drawing/2014/main" id="{CF136C53-B9D4-CC14-7E9D-B89237394307}"/>
              </a:ext>
            </a:extLst>
          </p:cNvPr>
          <p:cNvCxnSpPr/>
          <p:nvPr/>
        </p:nvCxnSpPr>
        <p:spPr>
          <a:xfrm>
            <a:off x="6422571" y="1357807"/>
            <a:ext cx="1643743"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42EB4D-2AD4-CCE1-0561-7FF2A7030D11}"/>
              </a:ext>
            </a:extLst>
          </p:cNvPr>
          <p:cNvCxnSpPr>
            <a:cxnSpLocks/>
            <a:stCxn id="9" idx="1"/>
          </p:cNvCxnSpPr>
          <p:nvPr/>
        </p:nvCxnSpPr>
        <p:spPr>
          <a:xfrm flipH="1">
            <a:off x="3954856" y="1357807"/>
            <a:ext cx="1828879"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6040EE-A4AB-11E3-FB5C-0610AFC6CBF1}"/>
              </a:ext>
            </a:extLst>
          </p:cNvPr>
          <p:cNvSpPr txBox="1"/>
          <p:nvPr/>
        </p:nvSpPr>
        <p:spPr>
          <a:xfrm>
            <a:off x="3331028" y="5846544"/>
            <a:ext cx="6339812" cy="646331"/>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Conv dominates entire distribution by 1-2 orders of magnitude</a:t>
            </a:r>
          </a:p>
          <a:p>
            <a:pPr marL="285750" indent="-285750">
              <a:buFont typeface="Wingdings" pitchFamily="2" charset="2"/>
              <a:buChar char="Ø"/>
            </a:pPr>
            <a:r>
              <a:rPr lang="en-DE" dirty="0">
                <a:solidFill>
                  <a:srgbClr val="74B842"/>
                </a:solidFill>
              </a:rPr>
              <a:t>Charm has no impact</a:t>
            </a:r>
          </a:p>
        </p:txBody>
      </p:sp>
    </p:spTree>
    <p:extLst>
      <p:ext uri="{BB962C8B-B14F-4D97-AF65-F5344CB8AC3E}">
        <p14:creationId xmlns:p14="http://schemas.microsoft.com/office/powerpoint/2010/main" val="1839574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7E7E-E490-B482-B00C-DDAB540C289B}"/>
              </a:ext>
            </a:extLst>
          </p:cNvPr>
          <p:cNvSpPr>
            <a:spLocks noGrp="1"/>
          </p:cNvSpPr>
          <p:nvPr>
            <p:ph type="title"/>
          </p:nvPr>
        </p:nvSpPr>
        <p:spPr>
          <a:xfrm>
            <a:off x="422900" y="540167"/>
            <a:ext cx="5370576" cy="2135867"/>
          </a:xfrm>
        </p:spPr>
        <p:txBody>
          <a:bodyPr anchor="b">
            <a:normAutofit/>
          </a:bodyPr>
          <a:lstStyle/>
          <a:p>
            <a:r>
              <a:rPr lang="en-DE" sz="4800" dirty="0">
                <a:solidFill>
                  <a:schemeClr val="tx1"/>
                </a:solidFill>
              </a:rPr>
              <a:t>Entry position z</a:t>
            </a:r>
            <a:br>
              <a:rPr lang="en-DE" sz="4800" dirty="0">
                <a:solidFill>
                  <a:schemeClr val="tx1"/>
                </a:solidFill>
              </a:rPr>
            </a:br>
            <a:r>
              <a:rPr lang="en-DE" sz="4800" dirty="0">
                <a:solidFill>
                  <a:schemeClr val="tx1"/>
                </a:solidFill>
              </a:rPr>
              <a:t>- different cos(zenith)</a:t>
            </a:r>
          </a:p>
        </p:txBody>
      </p:sp>
      <p:pic>
        <p:nvPicPr>
          <p:cNvPr id="6" name="Picture 5">
            <a:extLst>
              <a:ext uri="{FF2B5EF4-FFF2-40B4-BE49-F238E27FC236}">
                <a16:creationId xmlns:a16="http://schemas.microsoft.com/office/drawing/2014/main" id="{566ECD28-3914-5D52-B609-3A72B0E63B4C}"/>
              </a:ext>
            </a:extLst>
          </p:cNvPr>
          <p:cNvPicPr>
            <a:picLocks noChangeAspect="1"/>
          </p:cNvPicPr>
          <p:nvPr/>
        </p:nvPicPr>
        <p:blipFill>
          <a:blip r:embed="rId2"/>
          <a:srcRect l="5443" r="2137" b="-4"/>
          <a:stretch/>
        </p:blipFill>
        <p:spPr>
          <a:xfrm>
            <a:off x="7230746" y="10"/>
            <a:ext cx="4135242" cy="1465427"/>
          </a:xfrm>
          <a:prstGeom prst="rect">
            <a:avLst/>
          </a:prstGeom>
        </p:spPr>
      </p:pic>
      <p:pic>
        <p:nvPicPr>
          <p:cNvPr id="9" name="Picture 8">
            <a:extLst>
              <a:ext uri="{FF2B5EF4-FFF2-40B4-BE49-F238E27FC236}">
                <a16:creationId xmlns:a16="http://schemas.microsoft.com/office/drawing/2014/main" id="{E0C1DFD1-FD8D-E63B-C0BF-E9FBE1C52859}"/>
              </a:ext>
            </a:extLst>
          </p:cNvPr>
          <p:cNvPicPr>
            <a:picLocks noChangeAspect="1"/>
          </p:cNvPicPr>
          <p:nvPr/>
        </p:nvPicPr>
        <p:blipFill>
          <a:blip r:embed="rId3"/>
          <a:srcRect l="4337" r="3251" b="4"/>
          <a:stretch/>
        </p:blipFill>
        <p:spPr>
          <a:xfrm>
            <a:off x="7230746" y="1570516"/>
            <a:ext cx="4135242" cy="1465437"/>
          </a:xfrm>
          <a:prstGeom prst="rect">
            <a:avLst/>
          </a:prstGeom>
        </p:spPr>
      </p:pic>
      <p:pic>
        <p:nvPicPr>
          <p:cNvPr id="8" name="Picture 7">
            <a:extLst>
              <a:ext uri="{FF2B5EF4-FFF2-40B4-BE49-F238E27FC236}">
                <a16:creationId xmlns:a16="http://schemas.microsoft.com/office/drawing/2014/main" id="{F40FF11C-58CD-B4AC-D1FD-73C3B654EF40}"/>
              </a:ext>
            </a:extLst>
          </p:cNvPr>
          <p:cNvPicPr>
            <a:picLocks noChangeAspect="1"/>
          </p:cNvPicPr>
          <p:nvPr/>
        </p:nvPicPr>
        <p:blipFill>
          <a:blip r:embed="rId4"/>
          <a:srcRect l="3569" r="4019" b="4"/>
          <a:stretch/>
        </p:blipFill>
        <p:spPr>
          <a:xfrm>
            <a:off x="7230746" y="3124327"/>
            <a:ext cx="4135242" cy="1465437"/>
          </a:xfrm>
          <a:prstGeom prst="rect">
            <a:avLst/>
          </a:prstGeom>
        </p:spPr>
      </p:pic>
      <p:pic>
        <p:nvPicPr>
          <p:cNvPr id="7" name="Picture 6">
            <a:extLst>
              <a:ext uri="{FF2B5EF4-FFF2-40B4-BE49-F238E27FC236}">
                <a16:creationId xmlns:a16="http://schemas.microsoft.com/office/drawing/2014/main" id="{1CC79C68-30E9-4C33-A439-C5E3362AF58F}"/>
              </a:ext>
            </a:extLst>
          </p:cNvPr>
          <p:cNvPicPr>
            <a:picLocks noChangeAspect="1"/>
          </p:cNvPicPr>
          <p:nvPr/>
        </p:nvPicPr>
        <p:blipFill>
          <a:blip r:embed="rId5"/>
          <a:srcRect l="6821" r="767" b="4"/>
          <a:stretch/>
        </p:blipFill>
        <p:spPr>
          <a:xfrm>
            <a:off x="7230745" y="4678138"/>
            <a:ext cx="4135242" cy="1465437"/>
          </a:xfrm>
          <a:prstGeom prst="rect">
            <a:avLst/>
          </a:prstGeom>
        </p:spPr>
      </p:pic>
      <p:sp>
        <p:nvSpPr>
          <p:cNvPr id="5" name="Slide Number Placeholder 4">
            <a:extLst>
              <a:ext uri="{FF2B5EF4-FFF2-40B4-BE49-F238E27FC236}">
                <a16:creationId xmlns:a16="http://schemas.microsoft.com/office/drawing/2014/main" id="{70655DF5-8416-3005-C253-EAAA6F341080}"/>
              </a:ext>
            </a:extLst>
          </p:cNvPr>
          <p:cNvSpPr>
            <a:spLocks noGrp="1"/>
          </p:cNvSpPr>
          <p:nvPr>
            <p:ph type="sldNum" sz="quarter" idx="12"/>
          </p:nvPr>
        </p:nvSpPr>
        <p:spPr>
          <a:xfrm>
            <a:off x="11365224" y="-12591"/>
            <a:ext cx="826776" cy="720061"/>
          </a:xfrm>
        </p:spPr>
        <p:txBody>
          <a:bodyPr>
            <a:normAutofit/>
          </a:bodyPr>
          <a:lstStyle/>
          <a:p>
            <a:pPr algn="ctr">
              <a:spcAft>
                <a:spcPts val="600"/>
              </a:spcAft>
            </a:pPr>
            <a:fld id="{CD8304E6-5469-594D-85BC-E468E92D2243}" type="slidenum">
              <a:rPr lang="en-US"/>
              <a:pPr algn="ctr">
                <a:spcAft>
                  <a:spcPts val="600"/>
                </a:spcAft>
              </a:pPr>
              <a:t>100</a:t>
            </a:fld>
            <a:endParaRPr lang="en-US"/>
          </a:p>
        </p:txBody>
      </p:sp>
      <p:sp>
        <p:nvSpPr>
          <p:cNvPr id="4" name="Date Placeholder 3">
            <a:extLst>
              <a:ext uri="{FF2B5EF4-FFF2-40B4-BE49-F238E27FC236}">
                <a16:creationId xmlns:a16="http://schemas.microsoft.com/office/drawing/2014/main" id="{C6CE2523-55FC-2CE0-075B-0168D60D484D}"/>
              </a:ext>
            </a:extLst>
          </p:cNvPr>
          <p:cNvSpPr>
            <a:spLocks noGrp="1"/>
          </p:cNvSpPr>
          <p:nvPr>
            <p:ph type="dt" sz="half" idx="10"/>
          </p:nvPr>
        </p:nvSpPr>
        <p:spPr>
          <a:xfrm>
            <a:off x="439847" y="6356350"/>
            <a:ext cx="2743200" cy="365125"/>
          </a:xfrm>
        </p:spPr>
        <p:txBody>
          <a:bodyPr>
            <a:normAutofit/>
          </a:bodyPr>
          <a:lstStyle/>
          <a:p>
            <a:pPr>
              <a:spcAft>
                <a:spcPts val="600"/>
              </a:spcAft>
            </a:pPr>
            <a:r>
              <a:rPr lang="de-DE"/>
              <a:t>pascal.gutjahr@tu-dortmund.de</a:t>
            </a:r>
            <a:endParaRPr lang="en-US"/>
          </a:p>
        </p:txBody>
      </p:sp>
    </p:spTree>
    <p:extLst>
      <p:ext uri="{BB962C8B-B14F-4D97-AF65-F5344CB8AC3E}">
        <p14:creationId xmlns:p14="http://schemas.microsoft.com/office/powerpoint/2010/main" val="38327838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77C-53BF-8D7E-C331-02107748EA1C}"/>
              </a:ext>
            </a:extLst>
          </p:cNvPr>
          <p:cNvSpPr>
            <a:spLocks noGrp="1"/>
          </p:cNvSpPr>
          <p:nvPr>
            <p:ph type="title"/>
          </p:nvPr>
        </p:nvSpPr>
        <p:spPr>
          <a:xfrm>
            <a:off x="538480" y="500968"/>
            <a:ext cx="3649250" cy="5675995"/>
          </a:xfrm>
        </p:spPr>
        <p:txBody>
          <a:bodyPr/>
          <a:lstStyle/>
          <a:p>
            <a:r>
              <a:rPr lang="en-DE" dirty="0"/>
              <a:t>Entry position z</a:t>
            </a:r>
            <a:br>
              <a:rPr lang="en-DE" dirty="0"/>
            </a:br>
            <a:r>
              <a:rPr lang="en-DE" dirty="0"/>
              <a:t>- different cuts on bundle energy at surface</a:t>
            </a:r>
          </a:p>
        </p:txBody>
      </p:sp>
      <p:sp>
        <p:nvSpPr>
          <p:cNvPr id="4" name="Date Placeholder 3">
            <a:extLst>
              <a:ext uri="{FF2B5EF4-FFF2-40B4-BE49-F238E27FC236}">
                <a16:creationId xmlns:a16="http://schemas.microsoft.com/office/drawing/2014/main" id="{E99440BD-2D46-9E39-F63E-7CFD22CE5D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174DA9-106B-D326-9AEF-E0D76101F282}"/>
              </a:ext>
            </a:extLst>
          </p:cNvPr>
          <p:cNvSpPr>
            <a:spLocks noGrp="1"/>
          </p:cNvSpPr>
          <p:nvPr>
            <p:ph type="sldNum" sz="quarter" idx="12"/>
          </p:nvPr>
        </p:nvSpPr>
        <p:spPr/>
        <p:txBody>
          <a:bodyPr/>
          <a:lstStyle/>
          <a:p>
            <a:fld id="{CD8304E6-5469-594D-85BC-E468E92D2243}" type="slidenum">
              <a:rPr lang="en-US" smtClean="0"/>
              <a:t>101</a:t>
            </a:fld>
            <a:endParaRPr lang="en-US"/>
          </a:p>
        </p:txBody>
      </p:sp>
      <p:pic>
        <p:nvPicPr>
          <p:cNvPr id="6" name="Picture 5">
            <a:extLst>
              <a:ext uri="{FF2B5EF4-FFF2-40B4-BE49-F238E27FC236}">
                <a16:creationId xmlns:a16="http://schemas.microsoft.com/office/drawing/2014/main" id="{289B6A20-2FDF-60C9-3CD5-8F552986EFD3}"/>
              </a:ext>
            </a:extLst>
          </p:cNvPr>
          <p:cNvPicPr>
            <a:picLocks noChangeAspect="1"/>
          </p:cNvPicPr>
          <p:nvPr/>
        </p:nvPicPr>
        <p:blipFill>
          <a:blip r:embed="rId2"/>
          <a:stretch>
            <a:fillRect/>
          </a:stretch>
        </p:blipFill>
        <p:spPr>
          <a:xfrm>
            <a:off x="4187730" y="500968"/>
            <a:ext cx="7772400" cy="1519743"/>
          </a:xfrm>
          <a:prstGeom prst="rect">
            <a:avLst/>
          </a:prstGeom>
        </p:spPr>
      </p:pic>
      <p:pic>
        <p:nvPicPr>
          <p:cNvPr id="7" name="Picture 6">
            <a:extLst>
              <a:ext uri="{FF2B5EF4-FFF2-40B4-BE49-F238E27FC236}">
                <a16:creationId xmlns:a16="http://schemas.microsoft.com/office/drawing/2014/main" id="{4D4B3EDE-3509-7211-AEE8-7EAA68458C7B}"/>
              </a:ext>
            </a:extLst>
          </p:cNvPr>
          <p:cNvPicPr>
            <a:picLocks noChangeAspect="1"/>
          </p:cNvPicPr>
          <p:nvPr/>
        </p:nvPicPr>
        <p:blipFill>
          <a:blip r:embed="rId3"/>
          <a:stretch>
            <a:fillRect/>
          </a:stretch>
        </p:blipFill>
        <p:spPr>
          <a:xfrm>
            <a:off x="4187730" y="2044818"/>
            <a:ext cx="7772400" cy="1519743"/>
          </a:xfrm>
          <a:prstGeom prst="rect">
            <a:avLst/>
          </a:prstGeom>
        </p:spPr>
      </p:pic>
      <p:pic>
        <p:nvPicPr>
          <p:cNvPr id="8" name="Picture 7">
            <a:extLst>
              <a:ext uri="{FF2B5EF4-FFF2-40B4-BE49-F238E27FC236}">
                <a16:creationId xmlns:a16="http://schemas.microsoft.com/office/drawing/2014/main" id="{B9F441B7-1E22-CB3F-9CB7-49C451515BBB}"/>
              </a:ext>
            </a:extLst>
          </p:cNvPr>
          <p:cNvPicPr>
            <a:picLocks noChangeAspect="1"/>
          </p:cNvPicPr>
          <p:nvPr/>
        </p:nvPicPr>
        <p:blipFill>
          <a:blip r:embed="rId4"/>
          <a:stretch>
            <a:fillRect/>
          </a:stretch>
        </p:blipFill>
        <p:spPr>
          <a:xfrm>
            <a:off x="4274090" y="3654255"/>
            <a:ext cx="7772400" cy="1519743"/>
          </a:xfrm>
          <a:prstGeom prst="rect">
            <a:avLst/>
          </a:prstGeom>
        </p:spPr>
      </p:pic>
      <p:pic>
        <p:nvPicPr>
          <p:cNvPr id="9" name="Picture 8">
            <a:extLst>
              <a:ext uri="{FF2B5EF4-FFF2-40B4-BE49-F238E27FC236}">
                <a16:creationId xmlns:a16="http://schemas.microsoft.com/office/drawing/2014/main" id="{14EBBD1B-E863-BCC1-93FA-00041E588BB7}"/>
              </a:ext>
            </a:extLst>
          </p:cNvPr>
          <p:cNvPicPr>
            <a:picLocks noChangeAspect="1"/>
          </p:cNvPicPr>
          <p:nvPr/>
        </p:nvPicPr>
        <p:blipFill>
          <a:blip r:embed="rId5"/>
          <a:stretch>
            <a:fillRect/>
          </a:stretch>
        </p:blipFill>
        <p:spPr>
          <a:xfrm>
            <a:off x="4274090" y="5263692"/>
            <a:ext cx="7772400" cy="1519743"/>
          </a:xfrm>
          <a:prstGeom prst="rect">
            <a:avLst/>
          </a:prstGeom>
        </p:spPr>
      </p:pic>
    </p:spTree>
    <p:extLst>
      <p:ext uri="{BB962C8B-B14F-4D97-AF65-F5344CB8AC3E}">
        <p14:creationId xmlns:p14="http://schemas.microsoft.com/office/powerpoint/2010/main" val="30911194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102</a:t>
            </a:fld>
            <a:endParaRPr lang="en-US"/>
          </a:p>
        </p:txBody>
      </p:sp>
    </p:spTree>
    <p:extLst>
      <p:ext uri="{BB962C8B-B14F-4D97-AF65-F5344CB8AC3E}">
        <p14:creationId xmlns:p14="http://schemas.microsoft.com/office/powerpoint/2010/main" val="41837801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103</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104</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105</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40AB-4122-BC63-46EB-09365260C70C}"/>
              </a:ext>
            </a:extLst>
          </p:cNvPr>
          <p:cNvSpPr>
            <a:spLocks noGrp="1"/>
          </p:cNvSpPr>
          <p:nvPr>
            <p:ph type="title"/>
          </p:nvPr>
        </p:nvSpPr>
        <p:spPr/>
        <p:txBody>
          <a:bodyPr/>
          <a:lstStyle/>
          <a:p>
            <a:r>
              <a:rPr lang="en-DE" dirty="0"/>
              <a:t>Reconstruction of leading muon at entry (99% quantiles)</a:t>
            </a:r>
          </a:p>
        </p:txBody>
      </p:sp>
      <p:pic>
        <p:nvPicPr>
          <p:cNvPr id="7" name="Content Placeholder 6" descr="A graph of a graph of energy&#10;&#10;AI-generated content may be incorrect.">
            <a:extLst>
              <a:ext uri="{FF2B5EF4-FFF2-40B4-BE49-F238E27FC236}">
                <a16:creationId xmlns:a16="http://schemas.microsoft.com/office/drawing/2014/main" id="{BE390FBC-51FD-2873-7F11-1C266DC51B58}"/>
              </a:ext>
            </a:extLst>
          </p:cNvPr>
          <p:cNvPicPr>
            <a:picLocks noGrp="1" noChangeAspect="1"/>
          </p:cNvPicPr>
          <p:nvPr>
            <p:ph idx="1"/>
          </p:nvPr>
        </p:nvPicPr>
        <p:blipFill>
          <a:blip r:embed="rId2"/>
          <a:stretch>
            <a:fillRect/>
          </a:stretch>
        </p:blipFill>
        <p:spPr>
          <a:xfrm>
            <a:off x="3136739" y="1046655"/>
            <a:ext cx="6983339" cy="5370480"/>
          </a:xfrm>
        </p:spPr>
      </p:pic>
      <p:sp>
        <p:nvSpPr>
          <p:cNvPr id="4" name="Date Placeholder 3">
            <a:extLst>
              <a:ext uri="{FF2B5EF4-FFF2-40B4-BE49-F238E27FC236}">
                <a16:creationId xmlns:a16="http://schemas.microsoft.com/office/drawing/2014/main" id="{93E72C97-2773-280E-F97F-CCB6F3485CA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009C71C-28A1-915C-BB7E-4E2F2FF56272}"/>
              </a:ext>
            </a:extLst>
          </p:cNvPr>
          <p:cNvSpPr>
            <a:spLocks noGrp="1"/>
          </p:cNvSpPr>
          <p:nvPr>
            <p:ph type="sldNum" sz="quarter" idx="12"/>
          </p:nvPr>
        </p:nvSpPr>
        <p:spPr/>
        <p:txBody>
          <a:bodyPr/>
          <a:lstStyle/>
          <a:p>
            <a:fld id="{CD8304E6-5469-594D-85BC-E468E92D2243}" type="slidenum">
              <a:rPr lang="en-US" smtClean="0"/>
              <a:t>106</a:t>
            </a:fld>
            <a:endParaRPr lang="en-US"/>
          </a:p>
        </p:txBody>
      </p:sp>
    </p:spTree>
    <p:extLst>
      <p:ext uri="{BB962C8B-B14F-4D97-AF65-F5344CB8AC3E}">
        <p14:creationId xmlns:p14="http://schemas.microsoft.com/office/powerpoint/2010/main" val="3278523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004A-B743-EBE4-46AC-801DF7407789}"/>
              </a:ext>
            </a:extLst>
          </p:cNvPr>
          <p:cNvSpPr>
            <a:spLocks noGrp="1"/>
          </p:cNvSpPr>
          <p:nvPr>
            <p:ph type="title"/>
          </p:nvPr>
        </p:nvSpPr>
        <p:spPr/>
        <p:txBody>
          <a:bodyPr/>
          <a:lstStyle/>
          <a:p>
            <a:r>
              <a:rPr lang="en-DE" dirty="0"/>
              <a:t>Q: How do you treat systematics? </a:t>
            </a:r>
            <a:r>
              <a:rPr lang="en-DE" dirty="0">
                <a:sym typeface="Wingdings" pitchFamily="2" charset="2"/>
              </a:rPr>
              <a:t></a:t>
            </a:r>
            <a:r>
              <a:rPr lang="en-DE" dirty="0"/>
              <a:t> here for the unfolding</a:t>
            </a:r>
          </a:p>
        </p:txBody>
      </p:sp>
      <p:sp>
        <p:nvSpPr>
          <p:cNvPr id="3" name="Content Placeholder 2">
            <a:extLst>
              <a:ext uri="{FF2B5EF4-FFF2-40B4-BE49-F238E27FC236}">
                <a16:creationId xmlns:a16="http://schemas.microsoft.com/office/drawing/2014/main" id="{75943DD5-749C-94B0-01CB-6C0915D0628A}"/>
              </a:ext>
            </a:extLst>
          </p:cNvPr>
          <p:cNvSpPr>
            <a:spLocks noGrp="1"/>
          </p:cNvSpPr>
          <p:nvPr>
            <p:ph idx="1"/>
          </p:nvPr>
        </p:nvSpPr>
        <p:spPr/>
        <p:txBody>
          <a:bodyPr/>
          <a:lstStyle/>
          <a:p>
            <a:pPr marL="0" indent="0">
              <a:buNone/>
            </a:pPr>
            <a:r>
              <a:rPr lang="en-DE" dirty="0">
                <a:solidFill>
                  <a:srgbClr val="74B842"/>
                </a:solidFill>
              </a:rPr>
              <a:t>Ice systematics</a:t>
            </a:r>
          </a:p>
          <a:p>
            <a:r>
              <a:rPr lang="en-DE" dirty="0"/>
              <a:t>fit as nuisance parameter</a:t>
            </a:r>
          </a:p>
          <a:p>
            <a:pPr marL="0" indent="0">
              <a:buNone/>
            </a:pPr>
            <a:endParaRPr lang="en-DE" dirty="0"/>
          </a:p>
          <a:p>
            <a:pPr marL="0" indent="0">
              <a:buNone/>
            </a:pPr>
            <a:r>
              <a:rPr lang="en-DE" dirty="0">
                <a:solidFill>
                  <a:srgbClr val="74B842"/>
                </a:solidFill>
              </a:rPr>
              <a:t>Cosmic ray primary flux models</a:t>
            </a:r>
          </a:p>
          <a:p>
            <a:r>
              <a:rPr lang="en-GB" dirty="0"/>
              <a:t>B</a:t>
            </a:r>
            <a:r>
              <a:rPr lang="en-DE" dirty="0"/>
              <a:t>uild matrix for different primary models and show that the result is independent of the input model</a:t>
            </a:r>
          </a:p>
          <a:p>
            <a:pPr marL="0" indent="0">
              <a:buNone/>
            </a:pPr>
            <a:endParaRPr lang="en-DE" dirty="0"/>
          </a:p>
          <a:p>
            <a:pPr marL="0" indent="0">
              <a:buNone/>
            </a:pPr>
            <a:r>
              <a:rPr lang="en-DE" dirty="0">
                <a:solidFill>
                  <a:srgbClr val="74B842"/>
                </a:solidFill>
              </a:rPr>
              <a:t>Hadronic interaction models</a:t>
            </a:r>
          </a:p>
          <a:p>
            <a:r>
              <a:rPr lang="en-DE" dirty="0"/>
              <a:t>CORSIKA simulations are extensive, we rely on SIBYLL 2.3d </a:t>
            </a:r>
            <a:br>
              <a:rPr lang="en-DE" dirty="0"/>
            </a:br>
            <a:r>
              <a:rPr lang="en-DE" dirty="0"/>
              <a:t>(similar to the primary flux, the impact should be negligible)</a:t>
            </a:r>
          </a:p>
        </p:txBody>
      </p:sp>
      <p:sp>
        <p:nvSpPr>
          <p:cNvPr id="4" name="Date Placeholder 3">
            <a:extLst>
              <a:ext uri="{FF2B5EF4-FFF2-40B4-BE49-F238E27FC236}">
                <a16:creationId xmlns:a16="http://schemas.microsoft.com/office/drawing/2014/main" id="{D4E193A2-E8A7-D8FF-7D3D-1FB7C94BF62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6A8D83D-B7E8-732A-4251-4EA6B47D3D60}"/>
              </a:ext>
            </a:extLst>
          </p:cNvPr>
          <p:cNvSpPr>
            <a:spLocks noGrp="1"/>
          </p:cNvSpPr>
          <p:nvPr>
            <p:ph type="sldNum" sz="quarter" idx="12"/>
          </p:nvPr>
        </p:nvSpPr>
        <p:spPr/>
        <p:txBody>
          <a:bodyPr/>
          <a:lstStyle/>
          <a:p>
            <a:fld id="{CD8304E6-5469-594D-85BC-E468E92D2243}" type="slidenum">
              <a:rPr lang="en-US" smtClean="0"/>
              <a:t>11</a:t>
            </a:fld>
            <a:endParaRPr lang="en-US"/>
          </a:p>
        </p:txBody>
      </p:sp>
      <p:sp>
        <p:nvSpPr>
          <p:cNvPr id="6" name="TextBox 5">
            <a:extLst>
              <a:ext uri="{FF2B5EF4-FFF2-40B4-BE49-F238E27FC236}">
                <a16:creationId xmlns:a16="http://schemas.microsoft.com/office/drawing/2014/main" id="{C5697FB9-4A06-A5CC-3796-990CB43E4370}"/>
              </a:ext>
            </a:extLst>
          </p:cNvPr>
          <p:cNvSpPr txBox="1"/>
          <p:nvPr/>
        </p:nvSpPr>
        <p:spPr>
          <a:xfrm>
            <a:off x="7826829" y="90766"/>
            <a:ext cx="2598981" cy="369332"/>
          </a:xfrm>
          <a:prstGeom prst="rect">
            <a:avLst/>
          </a:prstGeom>
          <a:noFill/>
        </p:spPr>
        <p:txBody>
          <a:bodyPr wrap="none" rtlCol="0">
            <a:spAutoFit/>
          </a:bodyPr>
          <a:lstStyle/>
          <a:p>
            <a:r>
              <a:rPr lang="en-GB" dirty="0">
                <a:highlight>
                  <a:srgbClr val="74B842"/>
                </a:highlight>
              </a:rPr>
              <a:t>E</a:t>
            </a:r>
            <a:r>
              <a:rPr lang="en-DE" dirty="0">
                <a:highlight>
                  <a:srgbClr val="74B842"/>
                </a:highlight>
              </a:rPr>
              <a:t>xplained in the wiki </a:t>
            </a:r>
            <a:r>
              <a:rPr lang="en-GB" dirty="0">
                <a:highlight>
                  <a:srgbClr val="74B842"/>
                </a:highlight>
                <a:hlinkClick r:id="rId2"/>
              </a:rPr>
              <a:t>here</a:t>
            </a:r>
            <a:endParaRPr lang="en-DE" dirty="0">
              <a:highlight>
                <a:srgbClr val="74B842"/>
              </a:highlight>
            </a:endParaRPr>
          </a:p>
        </p:txBody>
      </p:sp>
    </p:spTree>
    <p:extLst>
      <p:ext uri="{BB962C8B-B14F-4D97-AF65-F5344CB8AC3E}">
        <p14:creationId xmlns:p14="http://schemas.microsoft.com/office/powerpoint/2010/main" val="3714367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F365C-BB0C-B394-8CC8-324362AF3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89BFF-6683-83E0-A0FB-B08ED2C74310}"/>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24C5901D-3E87-EB0E-6A8A-A9584F4170B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C480D4E4-57AD-5A3E-272F-18F356677C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AC7C4A-E1D0-32B4-56DE-ACC592896D51}"/>
              </a:ext>
            </a:extLst>
          </p:cNvPr>
          <p:cNvSpPr>
            <a:spLocks noGrp="1"/>
          </p:cNvSpPr>
          <p:nvPr>
            <p:ph type="sldNum" sz="quarter" idx="12"/>
          </p:nvPr>
        </p:nvSpPr>
        <p:spPr/>
        <p:txBody>
          <a:bodyPr/>
          <a:lstStyle/>
          <a:p>
            <a:fld id="{CD8304E6-5469-594D-85BC-E468E92D2243}" type="slidenum">
              <a:rPr lang="en-US" smtClean="0"/>
              <a:t>12</a:t>
            </a:fld>
            <a:endParaRPr lang="en-US"/>
          </a:p>
        </p:txBody>
      </p:sp>
      <p:pic>
        <p:nvPicPr>
          <p:cNvPr id="6" name="Picture 2" descr="Logo Cosmic Interacting Matters">
            <a:extLst>
              <a:ext uri="{FF2B5EF4-FFF2-40B4-BE49-F238E27FC236}">
                <a16:creationId xmlns:a16="http://schemas.microsoft.com/office/drawing/2014/main" id="{ECD14C97-ACFB-BD99-7D4D-CEE4745D4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78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13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pic>
        <p:nvPicPr>
          <p:cNvPr id="3" name="Picture 2" descr="Logo Cosmic Interacting Matters">
            <a:extLst>
              <a:ext uri="{FF2B5EF4-FFF2-40B4-BE49-F238E27FC236}">
                <a16:creationId xmlns:a16="http://schemas.microsoft.com/office/drawing/2014/main" id="{37AF06FF-0548-46C3-516A-5DC8F33EA3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4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A1C8-33B2-934C-F077-3F1F25AEF94C}"/>
              </a:ext>
            </a:extLst>
          </p:cNvPr>
          <p:cNvSpPr>
            <a:spLocks noGrp="1"/>
          </p:cNvSpPr>
          <p:nvPr>
            <p:ph type="title"/>
          </p:nvPr>
        </p:nvSpPr>
        <p:spPr/>
        <p:txBody>
          <a:bodyPr/>
          <a:lstStyle/>
          <a:p>
            <a:r>
              <a:rPr lang="en-DE" dirty="0"/>
              <a:t>Proxy vs Target</a:t>
            </a:r>
          </a:p>
        </p:txBody>
      </p:sp>
      <p:sp>
        <p:nvSpPr>
          <p:cNvPr id="4" name="Date Placeholder 3">
            <a:extLst>
              <a:ext uri="{FF2B5EF4-FFF2-40B4-BE49-F238E27FC236}">
                <a16:creationId xmlns:a16="http://schemas.microsoft.com/office/drawing/2014/main" id="{39CF939B-9ACD-EF1B-FBA0-D52A3C7134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7C0F65-A07B-28CE-3865-F6927B5EF413}"/>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10" name="Content Placeholder 9">
            <a:extLst>
              <a:ext uri="{FF2B5EF4-FFF2-40B4-BE49-F238E27FC236}">
                <a16:creationId xmlns:a16="http://schemas.microsoft.com/office/drawing/2014/main" id="{BAE526A6-27F6-368B-6B71-D120A228CE77}"/>
              </a:ext>
            </a:extLst>
          </p:cNvPr>
          <p:cNvPicPr>
            <a:picLocks noGrp="1" noChangeAspect="1"/>
          </p:cNvPicPr>
          <p:nvPr>
            <p:ph idx="1"/>
          </p:nvPr>
        </p:nvPicPr>
        <p:blipFill>
          <a:blip r:embed="rId2"/>
          <a:stretch>
            <a:fillRect/>
          </a:stretch>
        </p:blipFill>
        <p:spPr>
          <a:xfrm>
            <a:off x="3141612" y="674445"/>
            <a:ext cx="7495522" cy="5864467"/>
          </a:xfrm>
          <a:prstGeom prst="rect">
            <a:avLst/>
          </a:prstGeom>
        </p:spPr>
      </p:pic>
      <p:pic>
        <p:nvPicPr>
          <p:cNvPr id="3" name="Picture 2" descr="Logo Cosmic Interacting Matters">
            <a:extLst>
              <a:ext uri="{FF2B5EF4-FFF2-40B4-BE49-F238E27FC236}">
                <a16:creationId xmlns:a16="http://schemas.microsoft.com/office/drawing/2014/main" id="{EBC593FE-3F69-CA32-144E-7C47B2F0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36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DC6E-5F3B-9E22-CA94-943E68C01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A1F0F-628B-E7B2-C4E3-37B371408528}"/>
              </a:ext>
            </a:extLst>
          </p:cNvPr>
          <p:cNvSpPr>
            <a:spLocks noGrp="1"/>
          </p:cNvSpPr>
          <p:nvPr>
            <p:ph type="ctrTitle"/>
          </p:nvPr>
        </p:nvSpPr>
        <p:spPr/>
        <p:txBody>
          <a:bodyPr/>
          <a:lstStyle/>
          <a:p>
            <a:r>
              <a:rPr lang="en-DE" dirty="0"/>
              <a:t>Unfold Event Rate</a:t>
            </a:r>
          </a:p>
        </p:txBody>
      </p:sp>
      <p:sp>
        <p:nvSpPr>
          <p:cNvPr id="3" name="Subtitle 2">
            <a:extLst>
              <a:ext uri="{FF2B5EF4-FFF2-40B4-BE49-F238E27FC236}">
                <a16:creationId xmlns:a16="http://schemas.microsoft.com/office/drawing/2014/main" id="{2318B104-CA6B-5073-6E51-D6363F275DCA}"/>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F7CE8A8D-90AA-1379-C393-FA2A192AE0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BC7150-BE87-EC84-681A-B5FF76E8F35D}"/>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6" name="Picture 2" descr="Logo Cosmic Interacting Matters">
            <a:extLst>
              <a:ext uri="{FF2B5EF4-FFF2-40B4-BE49-F238E27FC236}">
                <a16:creationId xmlns:a16="http://schemas.microsoft.com/office/drawing/2014/main" id="{C8ED5E49-83DF-0EF4-D244-16DF34BFE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FCF6-04A2-3B0B-8FA0-5D66D28CBAD1}"/>
              </a:ext>
            </a:extLst>
          </p:cNvPr>
          <p:cNvSpPr>
            <a:spLocks noGrp="1"/>
          </p:cNvSpPr>
          <p:nvPr>
            <p:ph type="title"/>
          </p:nvPr>
        </p:nvSpPr>
        <p:spPr/>
        <p:txBody>
          <a:bodyPr/>
          <a:lstStyle/>
          <a:p>
            <a:r>
              <a:rPr lang="en-DE" dirty="0"/>
              <a:t>Event Rate</a:t>
            </a:r>
          </a:p>
        </p:txBody>
      </p:sp>
      <p:sp>
        <p:nvSpPr>
          <p:cNvPr id="4" name="Date Placeholder 3">
            <a:extLst>
              <a:ext uri="{FF2B5EF4-FFF2-40B4-BE49-F238E27FC236}">
                <a16:creationId xmlns:a16="http://schemas.microsoft.com/office/drawing/2014/main" id="{4C76AEA0-812C-2492-A4A4-1DDAA6671C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EE8B69C-B23C-4391-4AC2-BC9849492D06}"/>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6" name="Picture 5">
            <a:extLst>
              <a:ext uri="{FF2B5EF4-FFF2-40B4-BE49-F238E27FC236}">
                <a16:creationId xmlns:a16="http://schemas.microsoft.com/office/drawing/2014/main" id="{527FCE02-22B2-C8DE-C0D5-C9E533BFE46D}"/>
              </a:ext>
            </a:extLst>
          </p:cNvPr>
          <p:cNvPicPr>
            <a:picLocks noChangeAspect="1"/>
          </p:cNvPicPr>
          <p:nvPr/>
        </p:nvPicPr>
        <p:blipFill>
          <a:blip r:embed="rId2"/>
          <a:stretch>
            <a:fillRect/>
          </a:stretch>
        </p:blipFill>
        <p:spPr>
          <a:xfrm>
            <a:off x="2399233" y="449440"/>
            <a:ext cx="7913032" cy="5906910"/>
          </a:xfrm>
          <a:prstGeom prst="rect">
            <a:avLst/>
          </a:prstGeom>
        </p:spPr>
      </p:pic>
      <p:pic>
        <p:nvPicPr>
          <p:cNvPr id="3" name="Picture 2" descr="Logo Cosmic Interacting Matters">
            <a:extLst>
              <a:ext uri="{FF2B5EF4-FFF2-40B4-BE49-F238E27FC236}">
                <a16:creationId xmlns:a16="http://schemas.microsoft.com/office/drawing/2014/main" id="{658A2218-97C5-6BD9-5474-5C6490E3B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24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9ADB-916D-1C25-C5E0-21CC2A737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B831B-61CA-AF19-9F99-90A1FD6DF714}"/>
              </a:ext>
            </a:extLst>
          </p:cNvPr>
          <p:cNvSpPr>
            <a:spLocks noGrp="1"/>
          </p:cNvSpPr>
          <p:nvPr>
            <p:ph type="ctrTitle"/>
          </p:nvPr>
        </p:nvSpPr>
        <p:spPr/>
        <p:txBody>
          <a:bodyPr/>
          <a:lstStyle/>
          <a:p>
            <a:r>
              <a:rPr lang="en-DE" dirty="0"/>
              <a:t>Unfold Muon Flux</a:t>
            </a:r>
          </a:p>
        </p:txBody>
      </p:sp>
      <p:sp>
        <p:nvSpPr>
          <p:cNvPr id="3" name="Subtitle 2">
            <a:extLst>
              <a:ext uri="{FF2B5EF4-FFF2-40B4-BE49-F238E27FC236}">
                <a16:creationId xmlns:a16="http://schemas.microsoft.com/office/drawing/2014/main" id="{84483391-7F72-A787-4278-B59D95F3206B}"/>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7605EB37-2390-05AF-3903-DC04DFAEF2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E7764A6-355B-B475-75D0-9237FD8D2915}"/>
              </a:ext>
            </a:extLst>
          </p:cNvPr>
          <p:cNvSpPr>
            <a:spLocks noGrp="1"/>
          </p:cNvSpPr>
          <p:nvPr>
            <p:ph type="sldNum" sz="quarter" idx="12"/>
          </p:nvPr>
        </p:nvSpPr>
        <p:spPr/>
        <p:txBody>
          <a:bodyPr/>
          <a:lstStyle/>
          <a:p>
            <a:fld id="{CD8304E6-5469-594D-85BC-E468E92D2243}" type="slidenum">
              <a:rPr lang="en-US" smtClean="0"/>
              <a:t>17</a:t>
            </a:fld>
            <a:endParaRPr lang="en-US"/>
          </a:p>
        </p:txBody>
      </p:sp>
      <p:pic>
        <p:nvPicPr>
          <p:cNvPr id="6" name="Picture 2" descr="Logo Cosmic Interacting Matters">
            <a:extLst>
              <a:ext uri="{FF2B5EF4-FFF2-40B4-BE49-F238E27FC236}">
                <a16:creationId xmlns:a16="http://schemas.microsoft.com/office/drawing/2014/main" id="{BC6DCE6B-ECB7-F952-DECC-93821F854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958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7C49-0A70-9114-2F57-B916684E73D1}"/>
              </a:ext>
            </a:extLst>
          </p:cNvPr>
          <p:cNvSpPr>
            <a:spLocks noGrp="1"/>
          </p:cNvSpPr>
          <p:nvPr>
            <p:ph type="title"/>
          </p:nvPr>
        </p:nvSpPr>
        <p:spPr/>
        <p:txBody>
          <a:bodyPr/>
          <a:lstStyle/>
          <a:p>
            <a:r>
              <a:rPr lang="en-DE" dirty="0"/>
              <a:t>Muon Flux at Surface</a:t>
            </a:r>
          </a:p>
        </p:txBody>
      </p:sp>
      <p:sp>
        <p:nvSpPr>
          <p:cNvPr id="4" name="Date Placeholder 3">
            <a:extLst>
              <a:ext uri="{FF2B5EF4-FFF2-40B4-BE49-F238E27FC236}">
                <a16:creationId xmlns:a16="http://schemas.microsoft.com/office/drawing/2014/main" id="{F8AD865C-08FC-4F52-F0CE-28AC58FBAD8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F7B168-8D91-901E-2B71-50F05B0A48FB}"/>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7" name="Picture 6">
            <a:extLst>
              <a:ext uri="{FF2B5EF4-FFF2-40B4-BE49-F238E27FC236}">
                <a16:creationId xmlns:a16="http://schemas.microsoft.com/office/drawing/2014/main" id="{89269601-CF8D-9586-1284-71DF3B79F68A}"/>
              </a:ext>
            </a:extLst>
          </p:cNvPr>
          <p:cNvPicPr>
            <a:picLocks noChangeAspect="1"/>
          </p:cNvPicPr>
          <p:nvPr/>
        </p:nvPicPr>
        <p:blipFill>
          <a:blip r:embed="rId2"/>
          <a:stretch>
            <a:fillRect/>
          </a:stretch>
        </p:blipFill>
        <p:spPr>
          <a:xfrm>
            <a:off x="6074922" y="1666747"/>
            <a:ext cx="5971568" cy="4510216"/>
          </a:xfrm>
          <a:prstGeom prst="rect">
            <a:avLst/>
          </a:prstGeom>
        </p:spPr>
      </p:pic>
      <p:pic>
        <p:nvPicPr>
          <p:cNvPr id="8" name="Picture 7">
            <a:extLst>
              <a:ext uri="{FF2B5EF4-FFF2-40B4-BE49-F238E27FC236}">
                <a16:creationId xmlns:a16="http://schemas.microsoft.com/office/drawing/2014/main" id="{C8A79F76-F639-F25F-AEB2-85C42595053D}"/>
              </a:ext>
            </a:extLst>
          </p:cNvPr>
          <p:cNvPicPr>
            <a:picLocks noChangeAspect="1"/>
          </p:cNvPicPr>
          <p:nvPr/>
        </p:nvPicPr>
        <p:blipFill>
          <a:blip r:embed="rId3"/>
          <a:stretch>
            <a:fillRect/>
          </a:stretch>
        </p:blipFill>
        <p:spPr>
          <a:xfrm>
            <a:off x="0" y="1719313"/>
            <a:ext cx="5971569" cy="4457650"/>
          </a:xfrm>
          <a:prstGeom prst="rect">
            <a:avLst/>
          </a:prstGeom>
        </p:spPr>
      </p:pic>
      <p:pic>
        <p:nvPicPr>
          <p:cNvPr id="3" name="Picture 2" descr="Logo Cosmic Interacting Matters">
            <a:extLst>
              <a:ext uri="{FF2B5EF4-FFF2-40B4-BE49-F238E27FC236}">
                <a16:creationId xmlns:a16="http://schemas.microsoft.com/office/drawing/2014/main" id="{80757FB5-E1CC-1FEC-9BED-9C74A6AB7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363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A2EA-3976-F518-F965-C571ED5773D8}"/>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544E6F59-53B4-6B88-0E9C-0EC105051D24}"/>
              </a:ext>
            </a:extLst>
          </p:cNvPr>
          <p:cNvSpPr>
            <a:spLocks noGrp="1"/>
          </p:cNvSpPr>
          <p:nvPr>
            <p:ph type="subTitle" idx="1"/>
          </p:nvPr>
        </p:nvSpPr>
        <p:spPr>
          <a:xfrm>
            <a:off x="1524000" y="3602039"/>
            <a:ext cx="9144000" cy="2387600"/>
          </a:xfrm>
        </p:spPr>
        <p:txBody>
          <a:bodyPr>
            <a:normAutofit fontScale="77500" lnSpcReduction="20000"/>
          </a:bodyPr>
          <a:lstStyle/>
          <a:p>
            <a:r>
              <a:rPr lang="en-DE" sz="2800" dirty="0"/>
              <a:t>Snowstorm</a:t>
            </a:r>
          </a:p>
          <a:p>
            <a:endParaRPr lang="en-DE" sz="2800" dirty="0"/>
          </a:p>
          <a:p>
            <a:pPr marL="457200" indent="-457200">
              <a:buFont typeface="+mj-lt"/>
              <a:buAutoNum type="arabicPeriod"/>
            </a:pPr>
            <a:r>
              <a:rPr lang="en-DE" dirty="0"/>
              <a:t>Scattering</a:t>
            </a:r>
          </a:p>
          <a:p>
            <a:pPr marL="457200" indent="-457200">
              <a:buFont typeface="+mj-lt"/>
              <a:buAutoNum type="arabicPeriod"/>
            </a:pPr>
            <a:r>
              <a:rPr lang="en-DE" dirty="0"/>
              <a:t>Absorption</a:t>
            </a:r>
          </a:p>
          <a:p>
            <a:pPr marL="457200" indent="-457200">
              <a:buFont typeface="+mj-lt"/>
              <a:buAutoNum type="arabicPeriod"/>
            </a:pPr>
            <a:r>
              <a:rPr lang="en-DE" dirty="0"/>
              <a:t>DOMEfficiency</a:t>
            </a:r>
          </a:p>
          <a:p>
            <a:pPr marL="457200" indent="-457200">
              <a:buFont typeface="+mj-lt"/>
              <a:buAutoNum type="arabicPeriod"/>
            </a:pPr>
            <a:r>
              <a:rPr lang="en-DE" dirty="0"/>
              <a:t>Hole Ice Forward p0</a:t>
            </a:r>
          </a:p>
          <a:p>
            <a:pPr marL="457200" indent="-457200">
              <a:buFont typeface="+mj-lt"/>
              <a:buAutoNum type="arabicPeriod"/>
            </a:pPr>
            <a:r>
              <a:rPr lang="en-DE" dirty="0"/>
              <a:t>Hole Ice Forward p1</a:t>
            </a:r>
          </a:p>
        </p:txBody>
      </p:sp>
      <p:sp>
        <p:nvSpPr>
          <p:cNvPr id="4" name="Date Placeholder 3">
            <a:extLst>
              <a:ext uri="{FF2B5EF4-FFF2-40B4-BE49-F238E27FC236}">
                <a16:creationId xmlns:a16="http://schemas.microsoft.com/office/drawing/2014/main" id="{813E235B-88F0-69B8-84E0-A327405878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25B210-71B1-F847-59A8-061D56B1C5C9}"/>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6" name="Picture 2" descr="Logo Cosmic Interacting Matters">
            <a:extLst>
              <a:ext uri="{FF2B5EF4-FFF2-40B4-BE49-F238E27FC236}">
                <a16:creationId xmlns:a16="http://schemas.microsoft.com/office/drawing/2014/main" id="{AA00E2AD-DAA5-73DA-8742-CB94B490E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20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 Detect Prompt Muons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Unfold a muon energy spectrum at surface</a:t>
            </a:r>
          </a:p>
          <a:p>
            <a:pPr marL="514350" indent="-514350">
              <a:buFont typeface="+mj-lt"/>
              <a:buAutoNum type="arabicParenR"/>
            </a:pPr>
            <a:r>
              <a:rPr lang="en-DE" dirty="0">
                <a:solidFill>
                  <a:srgbClr val="A5A5A5"/>
                </a:solidFill>
              </a:rPr>
              <a:t>Measure prompt component of the atmospheric muon flux</a:t>
            </a:r>
          </a:p>
          <a:p>
            <a:pPr marL="514350" indent="-514350">
              <a:buFont typeface="+mj-lt"/>
              <a:buAutoNum type="arabicParenR"/>
            </a:pPr>
            <a:endParaRPr lang="en-DE" dirty="0"/>
          </a:p>
          <a:p>
            <a:pPr marL="0" indent="0">
              <a:buNone/>
            </a:pPr>
            <a:endParaRPr lang="en-DE" dirty="0"/>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A53AE37-05E3-CE7A-728B-8CD09C76AC64}"/>
              </a:ext>
            </a:extLst>
          </p:cNvPr>
          <p:cNvGrpSpPr/>
          <p:nvPr/>
        </p:nvGrpSpPr>
        <p:grpSpPr>
          <a:xfrm>
            <a:off x="564697" y="2279620"/>
            <a:ext cx="3290206" cy="2088935"/>
            <a:chOff x="8653313" y="586373"/>
            <a:chExt cx="3247493" cy="2108585"/>
          </a:xfrm>
        </p:grpSpPr>
        <p:sp>
          <p:nvSpPr>
            <p:cNvPr id="10" name="Rounded Rectangle 9">
              <a:extLst>
                <a:ext uri="{FF2B5EF4-FFF2-40B4-BE49-F238E27FC236}">
                  <a16:creationId xmlns:a16="http://schemas.microsoft.com/office/drawing/2014/main" id="{DE44FEB3-9249-68B6-3590-BECA16028D4D}"/>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11" name="Rounded Rectangle 10">
              <a:extLst>
                <a:ext uri="{FF2B5EF4-FFF2-40B4-BE49-F238E27FC236}">
                  <a16:creationId xmlns:a16="http://schemas.microsoft.com/office/drawing/2014/main" id="{1F7739E1-D587-BF3B-51AB-C95CCB62707D}"/>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2" name="Rounded Rectangle 11">
              <a:extLst>
                <a:ext uri="{FF2B5EF4-FFF2-40B4-BE49-F238E27FC236}">
                  <a16:creationId xmlns:a16="http://schemas.microsoft.com/office/drawing/2014/main" id="{9701FBA8-BBC5-95F8-91A1-AA33B147B3FC}"/>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3" name="Rounded Rectangle 12">
              <a:extLst>
                <a:ext uri="{FF2B5EF4-FFF2-40B4-BE49-F238E27FC236}">
                  <a16:creationId xmlns:a16="http://schemas.microsoft.com/office/drawing/2014/main" id="{98E2B47B-F776-1744-8A31-3916B4328EA8}"/>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4" name="Straight Connector 13">
              <a:extLst>
                <a:ext uri="{FF2B5EF4-FFF2-40B4-BE49-F238E27FC236}">
                  <a16:creationId xmlns:a16="http://schemas.microsoft.com/office/drawing/2014/main" id="{5C814CD4-7C17-7D49-6EA6-2874D5AF0A4D}"/>
                </a:ext>
              </a:extLst>
            </p:cNvPr>
            <p:cNvCxnSpPr>
              <a:cxnSpLocks/>
              <a:stCxn id="10" idx="2"/>
              <a:endCxn id="11"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604C8-9884-8899-ED8B-5ECD420C7CC4}"/>
                </a:ext>
              </a:extLst>
            </p:cNvPr>
            <p:cNvCxnSpPr>
              <a:cxnSpLocks/>
              <a:stCxn id="11" idx="2"/>
              <a:endCxn id="13"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106060-49B6-01D3-AA86-AB2F22F45E26}"/>
                </a:ext>
              </a:extLst>
            </p:cNvPr>
            <p:cNvCxnSpPr>
              <a:cxnSpLocks/>
              <a:stCxn id="11" idx="2"/>
              <a:endCxn id="12"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316517-3B24-93FB-419A-8901D1E96921}"/>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8" name="TextBox 17">
              <a:extLst>
                <a:ext uri="{FF2B5EF4-FFF2-40B4-BE49-F238E27FC236}">
                  <a16:creationId xmlns:a16="http://schemas.microsoft.com/office/drawing/2014/main" id="{B46BA2CB-6880-5E96-D258-178375924273}"/>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pic>
        <p:nvPicPr>
          <p:cNvPr id="19" name="Content Placeholder 7">
            <a:extLst>
              <a:ext uri="{FF2B5EF4-FFF2-40B4-BE49-F238E27FC236}">
                <a16:creationId xmlns:a16="http://schemas.microsoft.com/office/drawing/2014/main" id="{31AB7806-F2BF-ED10-D16C-D25576DE9238}"/>
              </a:ext>
            </a:extLst>
          </p:cNvPr>
          <p:cNvPicPr>
            <a:picLocks noChangeAspect="1"/>
          </p:cNvPicPr>
          <p:nvPr/>
        </p:nvPicPr>
        <p:blipFill rotWithShape="1">
          <a:blip r:embed="rId4"/>
          <a:srcRect l="7825" r="6977" b="31102"/>
          <a:stretch/>
        </p:blipFill>
        <p:spPr>
          <a:xfrm>
            <a:off x="4965718" y="1107440"/>
            <a:ext cx="7113466" cy="5271801"/>
          </a:xfrm>
          <a:prstGeom prst="rect">
            <a:avLst/>
          </a:prstGeom>
        </p:spPr>
      </p:pic>
      <p:sp>
        <p:nvSpPr>
          <p:cNvPr id="20" name="TextBox 19">
            <a:extLst>
              <a:ext uri="{FF2B5EF4-FFF2-40B4-BE49-F238E27FC236}">
                <a16:creationId xmlns:a16="http://schemas.microsoft.com/office/drawing/2014/main" id="{FBE6ADD7-C123-4130-4842-89A72839C2FE}"/>
              </a:ext>
            </a:extLst>
          </p:cNvPr>
          <p:cNvSpPr txBox="1"/>
          <p:nvPr/>
        </p:nvSpPr>
        <p:spPr>
          <a:xfrm>
            <a:off x="5139530" y="6338986"/>
            <a:ext cx="2822815" cy="307777"/>
          </a:xfrm>
          <a:prstGeom prst="rect">
            <a:avLst/>
          </a:prstGeom>
          <a:noFill/>
        </p:spPr>
        <p:txBody>
          <a:bodyPr wrap="square" rtlCol="0">
            <a:spAutoFit/>
          </a:bodyPr>
          <a:lstStyle/>
          <a:p>
            <a:r>
              <a:rPr lang="en-DE" sz="1400" dirty="0">
                <a:solidFill>
                  <a:schemeClr val="accent3"/>
                </a:solidFill>
              </a:rPr>
              <a:t>Credit: Ludwig Neste</a:t>
            </a:r>
          </a:p>
        </p:txBody>
      </p:sp>
      <p:sp>
        <p:nvSpPr>
          <p:cNvPr id="8" name="Rounded Rectangle 7">
            <a:extLst>
              <a:ext uri="{FF2B5EF4-FFF2-40B4-BE49-F238E27FC236}">
                <a16:creationId xmlns:a16="http://schemas.microsoft.com/office/drawing/2014/main" id="{C4909CED-D818-C458-A81D-AEF2C36A35A1}"/>
              </a:ext>
            </a:extLst>
          </p:cNvPr>
          <p:cNvSpPr/>
          <p:nvPr/>
        </p:nvSpPr>
        <p:spPr>
          <a:xfrm>
            <a:off x="465433" y="4954564"/>
            <a:ext cx="3517336" cy="960699"/>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Definition leading muon: </a:t>
            </a:r>
          </a:p>
          <a:p>
            <a:pPr algn="ctr"/>
            <a:r>
              <a:rPr lang="en-DE" dirty="0">
                <a:solidFill>
                  <a:schemeClr val="tx1"/>
                </a:solidFill>
              </a:rPr>
              <a:t>most energetic muon of a muon bundle</a:t>
            </a:r>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dirty="0" err="1"/>
              <a:t>pascal.gutjahr@tu-dortmund.de</a:t>
            </a:r>
            <a:endParaRPr lang="en-US" dirty="0"/>
          </a:p>
        </p:txBody>
      </p:sp>
    </p:spTree>
    <p:extLst>
      <p:ext uri="{BB962C8B-B14F-4D97-AF65-F5344CB8AC3E}">
        <p14:creationId xmlns:p14="http://schemas.microsoft.com/office/powerpoint/2010/main" val="270143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0A1-9EFD-EB5F-11F7-AE5F5B78EA0E}"/>
              </a:ext>
            </a:extLst>
          </p:cNvPr>
          <p:cNvSpPr>
            <a:spLocks noGrp="1"/>
          </p:cNvSpPr>
          <p:nvPr>
            <p:ph type="title"/>
          </p:nvPr>
        </p:nvSpPr>
        <p:spPr/>
        <p:txBody>
          <a:bodyPr/>
          <a:lstStyle/>
          <a:p>
            <a:r>
              <a:rPr lang="en-DE" dirty="0"/>
              <a:t>Systematics Impact on Muon Energy at Entry (Proxy)</a:t>
            </a:r>
          </a:p>
        </p:txBody>
      </p:sp>
      <p:pic>
        <p:nvPicPr>
          <p:cNvPr id="7" name="Content Placeholder 6" descr="A graph of energy and energy&#10;&#10;AI-generated content may be incorrect.">
            <a:extLst>
              <a:ext uri="{FF2B5EF4-FFF2-40B4-BE49-F238E27FC236}">
                <a16:creationId xmlns:a16="http://schemas.microsoft.com/office/drawing/2014/main" id="{D55AE932-3261-C0FF-0F50-DEB355118F2D}"/>
              </a:ext>
            </a:extLst>
          </p:cNvPr>
          <p:cNvPicPr>
            <a:picLocks noGrp="1" noChangeAspect="1"/>
          </p:cNvPicPr>
          <p:nvPr>
            <p:ph idx="1"/>
          </p:nvPr>
        </p:nvPicPr>
        <p:blipFill>
          <a:blip r:embed="rId2"/>
          <a:stretch>
            <a:fillRect/>
          </a:stretch>
        </p:blipFill>
        <p:spPr>
          <a:xfrm>
            <a:off x="7079417" y="3912176"/>
            <a:ext cx="3998536" cy="2945824"/>
          </a:xfrm>
        </p:spPr>
      </p:pic>
      <p:sp>
        <p:nvSpPr>
          <p:cNvPr id="4" name="Date Placeholder 3">
            <a:extLst>
              <a:ext uri="{FF2B5EF4-FFF2-40B4-BE49-F238E27FC236}">
                <a16:creationId xmlns:a16="http://schemas.microsoft.com/office/drawing/2014/main" id="{9A1A1B94-C4C8-A1E3-980F-CDDE5E2A24B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F47D051-E192-9CDD-7EFE-070E5FF55F48}"/>
              </a:ext>
            </a:extLst>
          </p:cNvPr>
          <p:cNvSpPr>
            <a:spLocks noGrp="1"/>
          </p:cNvSpPr>
          <p:nvPr>
            <p:ph type="sldNum" sz="quarter" idx="12"/>
          </p:nvPr>
        </p:nvSpPr>
        <p:spPr/>
        <p:txBody>
          <a:bodyPr/>
          <a:lstStyle/>
          <a:p>
            <a:fld id="{CD8304E6-5469-594D-85BC-E468E92D2243}" type="slidenum">
              <a:rPr lang="en-US" smtClean="0"/>
              <a:t>20</a:t>
            </a:fld>
            <a:endParaRPr lang="en-US"/>
          </a:p>
        </p:txBody>
      </p:sp>
      <p:pic>
        <p:nvPicPr>
          <p:cNvPr id="9" name="Picture 8" descr="A graph of a graph with numbers and a chart of data&#10;&#10;AI-generated content may be incorrect.">
            <a:extLst>
              <a:ext uri="{FF2B5EF4-FFF2-40B4-BE49-F238E27FC236}">
                <a16:creationId xmlns:a16="http://schemas.microsoft.com/office/drawing/2014/main" id="{8A818AB4-A5CF-E95E-D08E-EC49AEA15447}"/>
              </a:ext>
            </a:extLst>
          </p:cNvPr>
          <p:cNvPicPr>
            <a:picLocks noChangeAspect="1"/>
          </p:cNvPicPr>
          <p:nvPr/>
        </p:nvPicPr>
        <p:blipFill>
          <a:blip r:embed="rId3"/>
          <a:stretch>
            <a:fillRect/>
          </a:stretch>
        </p:blipFill>
        <p:spPr>
          <a:xfrm>
            <a:off x="2982685" y="3912176"/>
            <a:ext cx="3998536" cy="2945824"/>
          </a:xfrm>
          <a:prstGeom prst="rect">
            <a:avLst/>
          </a:prstGeom>
        </p:spPr>
      </p:pic>
      <p:pic>
        <p:nvPicPr>
          <p:cNvPr id="11" name="Picture 10" descr="A graph of energy and data&#10;&#10;AI-generated content may be incorrect.">
            <a:extLst>
              <a:ext uri="{FF2B5EF4-FFF2-40B4-BE49-F238E27FC236}">
                <a16:creationId xmlns:a16="http://schemas.microsoft.com/office/drawing/2014/main" id="{CB26853E-D117-795A-F4F3-8ECA42A9FF32}"/>
              </a:ext>
            </a:extLst>
          </p:cNvPr>
          <p:cNvPicPr>
            <a:picLocks noChangeAspect="1"/>
          </p:cNvPicPr>
          <p:nvPr/>
        </p:nvPicPr>
        <p:blipFill>
          <a:blip r:embed="rId4"/>
          <a:stretch>
            <a:fillRect/>
          </a:stretch>
        </p:blipFill>
        <p:spPr>
          <a:xfrm>
            <a:off x="1" y="938188"/>
            <a:ext cx="3998534" cy="2945823"/>
          </a:xfrm>
          <a:prstGeom prst="rect">
            <a:avLst/>
          </a:prstGeom>
        </p:spPr>
      </p:pic>
      <p:pic>
        <p:nvPicPr>
          <p:cNvPr id="13" name="Picture 12" descr="A graph with numbers and text&#10;&#10;AI-generated content may be incorrect.">
            <a:extLst>
              <a:ext uri="{FF2B5EF4-FFF2-40B4-BE49-F238E27FC236}">
                <a16:creationId xmlns:a16="http://schemas.microsoft.com/office/drawing/2014/main" id="{0CDCF330-F954-5704-06EF-DE79558D9340}"/>
              </a:ext>
            </a:extLst>
          </p:cNvPr>
          <p:cNvPicPr>
            <a:picLocks noChangeAspect="1"/>
          </p:cNvPicPr>
          <p:nvPr/>
        </p:nvPicPr>
        <p:blipFill>
          <a:blip r:embed="rId5"/>
          <a:stretch>
            <a:fillRect/>
          </a:stretch>
        </p:blipFill>
        <p:spPr>
          <a:xfrm>
            <a:off x="8091409" y="940926"/>
            <a:ext cx="3994818" cy="2943085"/>
          </a:xfrm>
          <a:prstGeom prst="rect">
            <a:avLst/>
          </a:prstGeom>
        </p:spPr>
      </p:pic>
      <p:pic>
        <p:nvPicPr>
          <p:cNvPr id="15" name="Picture 14" descr="A graph of a mountain with numbers and a chart of data&#10;&#10;AI-generated content may be incorrect.">
            <a:extLst>
              <a:ext uri="{FF2B5EF4-FFF2-40B4-BE49-F238E27FC236}">
                <a16:creationId xmlns:a16="http://schemas.microsoft.com/office/drawing/2014/main" id="{9B19032B-6EA0-D30D-E6BF-78B84EAA3989}"/>
              </a:ext>
            </a:extLst>
          </p:cNvPr>
          <p:cNvPicPr>
            <a:picLocks noChangeAspect="1"/>
          </p:cNvPicPr>
          <p:nvPr/>
        </p:nvPicPr>
        <p:blipFill>
          <a:blip r:embed="rId6"/>
          <a:stretch>
            <a:fillRect/>
          </a:stretch>
        </p:blipFill>
        <p:spPr>
          <a:xfrm>
            <a:off x="4045704" y="938188"/>
            <a:ext cx="3998536" cy="2945824"/>
          </a:xfrm>
          <a:prstGeom prst="rect">
            <a:avLst/>
          </a:prstGeom>
        </p:spPr>
      </p:pic>
      <p:sp>
        <p:nvSpPr>
          <p:cNvPr id="16" name="TextBox 15">
            <a:extLst>
              <a:ext uri="{FF2B5EF4-FFF2-40B4-BE49-F238E27FC236}">
                <a16:creationId xmlns:a16="http://schemas.microsoft.com/office/drawing/2014/main" id="{48ABC798-C7DA-7133-D2E6-5CFB891DF356}"/>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sp>
        <p:nvSpPr>
          <p:cNvPr id="3" name="TextBox 2">
            <a:extLst>
              <a:ext uri="{FF2B5EF4-FFF2-40B4-BE49-F238E27FC236}">
                <a16:creationId xmlns:a16="http://schemas.microsoft.com/office/drawing/2014/main" id="{A5264E3F-BADD-3BDA-C611-BDB777105EB1}"/>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3D49CB8E-DBFF-4CFB-C400-3EA2B982D917}"/>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8B62D8A7-60CC-F74C-88A1-09DF4F1C078B}"/>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CC836D09-08AB-1D0D-F5DD-5A64E499B059}"/>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6919E03F-7A39-BDAF-9940-B7941318569F}"/>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pic>
        <p:nvPicPr>
          <p:cNvPr id="14" name="Picture 2" descr="Logo Cosmic Interacting Matters">
            <a:extLst>
              <a:ext uri="{FF2B5EF4-FFF2-40B4-BE49-F238E27FC236}">
                <a16:creationId xmlns:a16="http://schemas.microsoft.com/office/drawing/2014/main" id="{7619A8DE-731D-E6C2-65AB-1A6A375A6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50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25D07-9B30-E9E8-C6C2-A6AB00A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01C5E-5F7B-1D98-1564-76C17CD47C76}"/>
              </a:ext>
            </a:extLst>
          </p:cNvPr>
          <p:cNvSpPr>
            <a:spLocks noGrp="1"/>
          </p:cNvSpPr>
          <p:nvPr>
            <p:ph type="title"/>
          </p:nvPr>
        </p:nvSpPr>
        <p:spPr/>
        <p:txBody>
          <a:bodyPr/>
          <a:lstStyle/>
          <a:p>
            <a:r>
              <a:rPr lang="en-DE" dirty="0"/>
              <a:t>Systematics Impact on Muon Energy at Surface (Target)</a:t>
            </a:r>
          </a:p>
        </p:txBody>
      </p:sp>
      <p:sp>
        <p:nvSpPr>
          <p:cNvPr id="4" name="Date Placeholder 3">
            <a:extLst>
              <a:ext uri="{FF2B5EF4-FFF2-40B4-BE49-F238E27FC236}">
                <a16:creationId xmlns:a16="http://schemas.microsoft.com/office/drawing/2014/main" id="{23F7872E-7831-ADEE-8E87-89F0B4F9201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1D86CA-36C1-FBF0-A5BA-D79AF94E8628}"/>
              </a:ext>
            </a:extLst>
          </p:cNvPr>
          <p:cNvSpPr>
            <a:spLocks noGrp="1"/>
          </p:cNvSpPr>
          <p:nvPr>
            <p:ph type="sldNum" sz="quarter" idx="12"/>
          </p:nvPr>
        </p:nvSpPr>
        <p:spPr/>
        <p:txBody>
          <a:bodyPr/>
          <a:lstStyle/>
          <a:p>
            <a:fld id="{CD8304E6-5469-594D-85BC-E468E92D2243}" type="slidenum">
              <a:rPr lang="en-US" smtClean="0"/>
              <a:t>21</a:t>
            </a:fld>
            <a:endParaRPr lang="en-US"/>
          </a:p>
        </p:txBody>
      </p:sp>
      <p:sp>
        <p:nvSpPr>
          <p:cNvPr id="16" name="TextBox 15">
            <a:extLst>
              <a:ext uri="{FF2B5EF4-FFF2-40B4-BE49-F238E27FC236}">
                <a16:creationId xmlns:a16="http://schemas.microsoft.com/office/drawing/2014/main" id="{7D5EE45D-A30E-7C89-0BC4-8197A699D963}"/>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pic>
        <p:nvPicPr>
          <p:cNvPr id="6" name="Picture 5" descr="A graph of different colored squares&#10;&#10;AI-generated content may be incorrect.">
            <a:extLst>
              <a:ext uri="{FF2B5EF4-FFF2-40B4-BE49-F238E27FC236}">
                <a16:creationId xmlns:a16="http://schemas.microsoft.com/office/drawing/2014/main" id="{FCA9DD40-B160-FCE0-53E4-2E3B740EE8DF}"/>
              </a:ext>
            </a:extLst>
          </p:cNvPr>
          <p:cNvPicPr>
            <a:picLocks noChangeAspect="1"/>
          </p:cNvPicPr>
          <p:nvPr/>
        </p:nvPicPr>
        <p:blipFill>
          <a:blip r:embed="rId2"/>
          <a:stretch>
            <a:fillRect/>
          </a:stretch>
        </p:blipFill>
        <p:spPr>
          <a:xfrm>
            <a:off x="6981221" y="3898341"/>
            <a:ext cx="3998537" cy="2945825"/>
          </a:xfrm>
          <a:prstGeom prst="rect">
            <a:avLst/>
          </a:prstGeom>
        </p:spPr>
      </p:pic>
      <p:pic>
        <p:nvPicPr>
          <p:cNvPr id="14" name="Picture 13" descr="A graph of different types of snow&#10;&#10;AI-generated content may be incorrect.">
            <a:extLst>
              <a:ext uri="{FF2B5EF4-FFF2-40B4-BE49-F238E27FC236}">
                <a16:creationId xmlns:a16="http://schemas.microsoft.com/office/drawing/2014/main" id="{EF91FABC-CD83-36AB-B418-8D2423181451}"/>
              </a:ext>
            </a:extLst>
          </p:cNvPr>
          <p:cNvPicPr>
            <a:picLocks noChangeAspect="1"/>
          </p:cNvPicPr>
          <p:nvPr/>
        </p:nvPicPr>
        <p:blipFill>
          <a:blip r:embed="rId3"/>
          <a:stretch>
            <a:fillRect/>
          </a:stretch>
        </p:blipFill>
        <p:spPr>
          <a:xfrm>
            <a:off x="3014150" y="3898340"/>
            <a:ext cx="3998539" cy="2945826"/>
          </a:xfrm>
          <a:prstGeom prst="rect">
            <a:avLst/>
          </a:prstGeom>
        </p:spPr>
      </p:pic>
      <p:sp>
        <p:nvSpPr>
          <p:cNvPr id="9" name="TextBox 8">
            <a:extLst>
              <a:ext uri="{FF2B5EF4-FFF2-40B4-BE49-F238E27FC236}">
                <a16:creationId xmlns:a16="http://schemas.microsoft.com/office/drawing/2014/main" id="{5D935973-40BE-D350-C0FD-BAED171870EF}"/>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12" name="Picture 11" descr="A graph with numbers and text&#10;&#10;AI-generated content may be incorrect.">
            <a:extLst>
              <a:ext uri="{FF2B5EF4-FFF2-40B4-BE49-F238E27FC236}">
                <a16:creationId xmlns:a16="http://schemas.microsoft.com/office/drawing/2014/main" id="{E8865E6E-8EED-DFD1-DA19-67646327BA79}"/>
              </a:ext>
            </a:extLst>
          </p:cNvPr>
          <p:cNvPicPr>
            <a:picLocks noChangeAspect="1"/>
          </p:cNvPicPr>
          <p:nvPr/>
        </p:nvPicPr>
        <p:blipFill>
          <a:blip r:embed="rId4"/>
          <a:stretch>
            <a:fillRect/>
          </a:stretch>
        </p:blipFill>
        <p:spPr>
          <a:xfrm>
            <a:off x="8047950" y="938185"/>
            <a:ext cx="3998540" cy="2945827"/>
          </a:xfrm>
          <a:prstGeom prst="rect">
            <a:avLst/>
          </a:prstGeom>
        </p:spPr>
      </p:pic>
      <p:pic>
        <p:nvPicPr>
          <p:cNvPr id="19" name="Picture 18" descr="A graph of a number of data&#10;&#10;AI-generated content may be incorrect.">
            <a:extLst>
              <a:ext uri="{FF2B5EF4-FFF2-40B4-BE49-F238E27FC236}">
                <a16:creationId xmlns:a16="http://schemas.microsoft.com/office/drawing/2014/main" id="{D0AB7364-922F-7308-B93B-0227169DDBC3}"/>
              </a:ext>
            </a:extLst>
          </p:cNvPr>
          <p:cNvPicPr>
            <a:picLocks noChangeAspect="1"/>
          </p:cNvPicPr>
          <p:nvPr/>
        </p:nvPicPr>
        <p:blipFill>
          <a:blip r:embed="rId5"/>
          <a:stretch>
            <a:fillRect/>
          </a:stretch>
        </p:blipFill>
        <p:spPr>
          <a:xfrm>
            <a:off x="0" y="938185"/>
            <a:ext cx="3998536" cy="2945824"/>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4A125658-FD68-CF05-8E26-8E6584A3596E}"/>
              </a:ext>
            </a:extLst>
          </p:cNvPr>
          <p:cNvPicPr>
            <a:picLocks noChangeAspect="1"/>
          </p:cNvPicPr>
          <p:nvPr/>
        </p:nvPicPr>
        <p:blipFill>
          <a:blip r:embed="rId6"/>
          <a:stretch>
            <a:fillRect/>
          </a:stretch>
        </p:blipFill>
        <p:spPr>
          <a:xfrm>
            <a:off x="4023372" y="936465"/>
            <a:ext cx="4000871" cy="2947544"/>
          </a:xfrm>
          <a:prstGeom prst="rect">
            <a:avLst/>
          </a:prstGeom>
        </p:spPr>
      </p:pic>
      <p:sp>
        <p:nvSpPr>
          <p:cNvPr id="3" name="TextBox 2">
            <a:extLst>
              <a:ext uri="{FF2B5EF4-FFF2-40B4-BE49-F238E27FC236}">
                <a16:creationId xmlns:a16="http://schemas.microsoft.com/office/drawing/2014/main" id="{A8466E85-3978-CADA-65DC-0AF920C9141E}"/>
              </a:ext>
            </a:extLst>
          </p:cNvPr>
          <p:cNvSpPr txBox="1"/>
          <p:nvPr/>
        </p:nvSpPr>
        <p:spPr>
          <a:xfrm>
            <a:off x="1371601" y="2569030"/>
            <a:ext cx="1015021" cy="323165"/>
          </a:xfrm>
          <a:prstGeom prst="rect">
            <a:avLst/>
          </a:prstGeom>
          <a:noFill/>
        </p:spPr>
        <p:txBody>
          <a:bodyPr wrap="none" rtlCol="0">
            <a:spAutoFit/>
          </a:bodyPr>
          <a:lstStyle/>
          <a:p>
            <a:r>
              <a:rPr lang="en-DE" sz="1500" dirty="0"/>
              <a:t>HoleIce p0</a:t>
            </a:r>
          </a:p>
        </p:txBody>
      </p:sp>
      <p:sp>
        <p:nvSpPr>
          <p:cNvPr id="7" name="TextBox 6">
            <a:extLst>
              <a:ext uri="{FF2B5EF4-FFF2-40B4-BE49-F238E27FC236}">
                <a16:creationId xmlns:a16="http://schemas.microsoft.com/office/drawing/2014/main" id="{DA085A20-A29E-45EA-7A29-B3D4F0574BED}"/>
              </a:ext>
            </a:extLst>
          </p:cNvPr>
          <p:cNvSpPr txBox="1"/>
          <p:nvPr/>
        </p:nvSpPr>
        <p:spPr>
          <a:xfrm>
            <a:off x="9394371" y="2569030"/>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1FCE28AA-E4B0-0D1B-1174-1836A4A6B1B7}"/>
              </a:ext>
            </a:extLst>
          </p:cNvPr>
          <p:cNvSpPr txBox="1"/>
          <p:nvPr/>
        </p:nvSpPr>
        <p:spPr>
          <a:xfrm>
            <a:off x="5410355" y="2569029"/>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DC4BC2A7-C3B1-4A22-E245-C068BF2CBF25}"/>
              </a:ext>
            </a:extLst>
          </p:cNvPr>
          <p:cNvSpPr txBox="1"/>
          <p:nvPr/>
        </p:nvSpPr>
        <p:spPr>
          <a:xfrm>
            <a:off x="4184802" y="5535347"/>
            <a:ext cx="1337354" cy="323165"/>
          </a:xfrm>
          <a:prstGeom prst="rect">
            <a:avLst/>
          </a:prstGeom>
          <a:noFill/>
        </p:spPr>
        <p:txBody>
          <a:bodyPr wrap="none" rtlCol="0">
            <a:spAutoFit/>
          </a:bodyPr>
          <a:lstStyle/>
          <a:p>
            <a:r>
              <a:rPr lang="en-DE" sz="1500" dirty="0"/>
              <a:t>DOMEfficiency</a:t>
            </a:r>
          </a:p>
        </p:txBody>
      </p:sp>
      <p:sp>
        <p:nvSpPr>
          <p:cNvPr id="11" name="TextBox 10">
            <a:extLst>
              <a:ext uri="{FF2B5EF4-FFF2-40B4-BE49-F238E27FC236}">
                <a16:creationId xmlns:a16="http://schemas.microsoft.com/office/drawing/2014/main" id="{BEA86402-01CD-8137-BD7E-11AD05027315}"/>
              </a:ext>
            </a:extLst>
          </p:cNvPr>
          <p:cNvSpPr txBox="1"/>
          <p:nvPr/>
        </p:nvSpPr>
        <p:spPr>
          <a:xfrm>
            <a:off x="8310334" y="5535346"/>
            <a:ext cx="1050096" cy="323165"/>
          </a:xfrm>
          <a:prstGeom prst="rect">
            <a:avLst/>
          </a:prstGeom>
          <a:noFill/>
        </p:spPr>
        <p:txBody>
          <a:bodyPr wrap="none" rtlCol="0">
            <a:spAutoFit/>
          </a:bodyPr>
          <a:lstStyle/>
          <a:p>
            <a:r>
              <a:rPr lang="en-DE" sz="1500" dirty="0"/>
              <a:t>Absorption</a:t>
            </a:r>
          </a:p>
        </p:txBody>
      </p:sp>
      <p:pic>
        <p:nvPicPr>
          <p:cNvPr id="13" name="Picture 2" descr="Logo Cosmic Interacting Matters">
            <a:extLst>
              <a:ext uri="{FF2B5EF4-FFF2-40B4-BE49-F238E27FC236}">
                <a16:creationId xmlns:a16="http://schemas.microsoft.com/office/drawing/2014/main" id="{27BB1008-8771-5FEE-0AAC-89C7852F20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964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D874-0AC5-157A-BE30-82BF162F3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5E49-BFFD-D0F5-AF60-D82835BD4822}"/>
              </a:ext>
            </a:extLst>
          </p:cNvPr>
          <p:cNvSpPr>
            <a:spLocks noGrp="1"/>
          </p:cNvSpPr>
          <p:nvPr>
            <p:ph type="title"/>
          </p:nvPr>
        </p:nvSpPr>
        <p:spPr/>
        <p:txBody>
          <a:bodyPr/>
          <a:lstStyle/>
          <a:p>
            <a:r>
              <a:rPr lang="en-DE" dirty="0"/>
              <a:t>Chi2 Test: Muon Energy at Entry (Proxy) </a:t>
            </a:r>
          </a:p>
        </p:txBody>
      </p:sp>
      <p:sp>
        <p:nvSpPr>
          <p:cNvPr id="4" name="Date Placeholder 3">
            <a:extLst>
              <a:ext uri="{FF2B5EF4-FFF2-40B4-BE49-F238E27FC236}">
                <a16:creationId xmlns:a16="http://schemas.microsoft.com/office/drawing/2014/main" id="{8BF47F94-BE38-DEDE-D3D1-ACC7BB547AF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E60D972-EBDA-CE4D-381B-201B0AB86F6B}"/>
              </a:ext>
            </a:extLst>
          </p:cNvPr>
          <p:cNvSpPr>
            <a:spLocks noGrp="1"/>
          </p:cNvSpPr>
          <p:nvPr>
            <p:ph type="sldNum" sz="quarter" idx="12"/>
          </p:nvPr>
        </p:nvSpPr>
        <p:spPr/>
        <p:txBody>
          <a:bodyPr/>
          <a:lstStyle/>
          <a:p>
            <a:fld id="{CD8304E6-5469-594D-85BC-E468E92D2243}" type="slidenum">
              <a:rPr lang="en-US" smtClean="0"/>
              <a:t>22</a:t>
            </a:fld>
            <a:endParaRPr lang="en-US"/>
          </a:p>
        </p:txBody>
      </p:sp>
      <p:sp>
        <p:nvSpPr>
          <p:cNvPr id="16" name="TextBox 15">
            <a:extLst>
              <a:ext uri="{FF2B5EF4-FFF2-40B4-BE49-F238E27FC236}">
                <a16:creationId xmlns:a16="http://schemas.microsoft.com/office/drawing/2014/main" id="{7050DA77-1435-BD4C-ADDE-F0A29C662C54}"/>
              </a:ext>
            </a:extLst>
          </p:cNvPr>
          <p:cNvSpPr txBox="1"/>
          <p:nvPr/>
        </p:nvSpPr>
        <p:spPr>
          <a:xfrm>
            <a:off x="76200" y="4372717"/>
            <a:ext cx="2612318"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Chi2 test between lower and </a:t>
            </a:r>
            <a:br>
              <a:rPr lang="en-US" sz="1400" dirty="0"/>
            </a:br>
            <a:r>
              <a:rPr lang="en-US" sz="1400" dirty="0"/>
              <a:t>upper systematic range bin</a:t>
            </a:r>
          </a:p>
          <a:p>
            <a:pPr marL="285750" indent="-285750">
              <a:buFont typeface="Arial" panose="020B0604020202020204" pitchFamily="34" charset="0"/>
              <a:buChar char="•"/>
            </a:pPr>
            <a:r>
              <a:rPr lang="en-US" sz="1400" dirty="0"/>
              <a:t>No impact from Hole Ice p1</a:t>
            </a:r>
          </a:p>
          <a:p>
            <a:pPr marL="285750" indent="-285750">
              <a:buFont typeface="Arial" panose="020B0604020202020204" pitchFamily="34" charset="0"/>
              <a:buChar char="•"/>
            </a:pPr>
            <a:r>
              <a:rPr lang="en-US" sz="1400" dirty="0"/>
              <a:t>Small impact from Scattering </a:t>
            </a:r>
            <a:br>
              <a:rPr lang="en-US" sz="1400" dirty="0"/>
            </a:br>
            <a:r>
              <a:rPr lang="en-US" sz="1400" dirty="0"/>
              <a:t>and Hole Ice p0</a:t>
            </a:r>
            <a:endParaRPr lang="en-DE" sz="1400" dirty="0"/>
          </a:p>
        </p:txBody>
      </p:sp>
      <p:sp>
        <p:nvSpPr>
          <p:cNvPr id="9" name="TextBox 8">
            <a:extLst>
              <a:ext uri="{FF2B5EF4-FFF2-40B4-BE49-F238E27FC236}">
                <a16:creationId xmlns:a16="http://schemas.microsoft.com/office/drawing/2014/main" id="{A7B4FEA5-E194-3407-E9EB-97A2BA27A92B}"/>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7" name="Picture 6" descr="A graph of different colored squares&#10;&#10;AI-generated content may be incorrect.">
            <a:extLst>
              <a:ext uri="{FF2B5EF4-FFF2-40B4-BE49-F238E27FC236}">
                <a16:creationId xmlns:a16="http://schemas.microsoft.com/office/drawing/2014/main" id="{B87EA6A8-7250-80CD-9011-5417259AA332}"/>
              </a:ext>
            </a:extLst>
          </p:cNvPr>
          <p:cNvPicPr>
            <a:picLocks noChangeAspect="1"/>
          </p:cNvPicPr>
          <p:nvPr/>
        </p:nvPicPr>
        <p:blipFill>
          <a:blip r:embed="rId2"/>
          <a:stretch>
            <a:fillRect/>
          </a:stretch>
        </p:blipFill>
        <p:spPr>
          <a:xfrm>
            <a:off x="7012689" y="3901604"/>
            <a:ext cx="4000871" cy="2956396"/>
          </a:xfrm>
          <a:prstGeom prst="rect">
            <a:avLst/>
          </a:prstGeom>
        </p:spPr>
      </p:pic>
      <p:pic>
        <p:nvPicPr>
          <p:cNvPr id="10" name="Picture 9" descr="A graph of energy efficiency&#10;&#10;AI-generated content may be incorrect.">
            <a:extLst>
              <a:ext uri="{FF2B5EF4-FFF2-40B4-BE49-F238E27FC236}">
                <a16:creationId xmlns:a16="http://schemas.microsoft.com/office/drawing/2014/main" id="{B4DD257E-AA4A-CAFB-A5C5-AF832014141E}"/>
              </a:ext>
            </a:extLst>
          </p:cNvPr>
          <p:cNvPicPr>
            <a:picLocks noChangeAspect="1"/>
          </p:cNvPicPr>
          <p:nvPr/>
        </p:nvPicPr>
        <p:blipFill>
          <a:blip r:embed="rId3"/>
          <a:stretch>
            <a:fillRect/>
          </a:stretch>
        </p:blipFill>
        <p:spPr>
          <a:xfrm>
            <a:off x="3011816" y="3901604"/>
            <a:ext cx="4000873" cy="2956397"/>
          </a:xfrm>
          <a:prstGeom prst="rect">
            <a:avLst/>
          </a:prstGeom>
        </p:spPr>
      </p:pic>
      <p:pic>
        <p:nvPicPr>
          <p:cNvPr id="13" name="Picture 12" descr="A graph of a number of numbers and a line&#10;&#10;AI-generated content may be incorrect.">
            <a:extLst>
              <a:ext uri="{FF2B5EF4-FFF2-40B4-BE49-F238E27FC236}">
                <a16:creationId xmlns:a16="http://schemas.microsoft.com/office/drawing/2014/main" id="{DC81C5F4-41E2-CCDF-DA16-CD1C2029FCD9}"/>
              </a:ext>
            </a:extLst>
          </p:cNvPr>
          <p:cNvPicPr>
            <a:picLocks noChangeAspect="1"/>
          </p:cNvPicPr>
          <p:nvPr/>
        </p:nvPicPr>
        <p:blipFill>
          <a:blip r:embed="rId4"/>
          <a:stretch>
            <a:fillRect/>
          </a:stretch>
        </p:blipFill>
        <p:spPr>
          <a:xfrm>
            <a:off x="10647" y="927613"/>
            <a:ext cx="4000871" cy="2956396"/>
          </a:xfrm>
          <a:prstGeom prst="rect">
            <a:avLst/>
          </a:prstGeom>
        </p:spPr>
      </p:pic>
      <p:pic>
        <p:nvPicPr>
          <p:cNvPr id="17" name="Picture 16" descr="A graph of a graph&#10;&#10;AI-generated content may be incorrect.">
            <a:extLst>
              <a:ext uri="{FF2B5EF4-FFF2-40B4-BE49-F238E27FC236}">
                <a16:creationId xmlns:a16="http://schemas.microsoft.com/office/drawing/2014/main" id="{0D8A0955-FF0A-560B-999C-FBC2B6C9A37C}"/>
              </a:ext>
            </a:extLst>
          </p:cNvPr>
          <p:cNvPicPr>
            <a:picLocks noChangeAspect="1"/>
          </p:cNvPicPr>
          <p:nvPr/>
        </p:nvPicPr>
        <p:blipFill>
          <a:blip r:embed="rId5"/>
          <a:stretch>
            <a:fillRect/>
          </a:stretch>
        </p:blipFill>
        <p:spPr>
          <a:xfrm>
            <a:off x="3996958" y="945206"/>
            <a:ext cx="4000873" cy="2956397"/>
          </a:xfrm>
          <a:prstGeom prst="rect">
            <a:avLst/>
          </a:prstGeom>
        </p:spPr>
      </p:pic>
      <p:pic>
        <p:nvPicPr>
          <p:cNvPr id="20" name="Picture 19" descr="A graph of a number of people&#10;&#10;AI-generated content may be incorrect.">
            <a:extLst>
              <a:ext uri="{FF2B5EF4-FFF2-40B4-BE49-F238E27FC236}">
                <a16:creationId xmlns:a16="http://schemas.microsoft.com/office/drawing/2014/main" id="{B610EFD4-320A-810D-8A60-8D0058291C2F}"/>
              </a:ext>
            </a:extLst>
          </p:cNvPr>
          <p:cNvPicPr>
            <a:picLocks noChangeAspect="1"/>
          </p:cNvPicPr>
          <p:nvPr/>
        </p:nvPicPr>
        <p:blipFill>
          <a:blip r:embed="rId6"/>
          <a:stretch>
            <a:fillRect/>
          </a:stretch>
        </p:blipFill>
        <p:spPr>
          <a:xfrm>
            <a:off x="8021725" y="927613"/>
            <a:ext cx="4000871" cy="2956396"/>
          </a:xfrm>
          <a:prstGeom prst="rect">
            <a:avLst/>
          </a:prstGeom>
        </p:spPr>
      </p:pic>
      <p:sp>
        <p:nvSpPr>
          <p:cNvPr id="22" name="Oval 21">
            <a:extLst>
              <a:ext uri="{FF2B5EF4-FFF2-40B4-BE49-F238E27FC236}">
                <a16:creationId xmlns:a16="http://schemas.microsoft.com/office/drawing/2014/main" id="{449E00AE-FBA7-A008-0FD3-6F08343C9C67}"/>
              </a:ext>
            </a:extLst>
          </p:cNvPr>
          <p:cNvSpPr/>
          <p:nvPr/>
        </p:nvSpPr>
        <p:spPr>
          <a:xfrm>
            <a:off x="9780608" y="888245"/>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51833226-C67B-5B12-698F-C69D2E58B19A}"/>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AE538E05-3642-EBF6-5038-50B07377D8B9}"/>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5A2D1ED7-97E7-1D94-D594-5B7DDA11361E}"/>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1" name="TextBox 10">
            <a:extLst>
              <a:ext uri="{FF2B5EF4-FFF2-40B4-BE49-F238E27FC236}">
                <a16:creationId xmlns:a16="http://schemas.microsoft.com/office/drawing/2014/main" id="{412D3EC2-30B4-3277-867E-2FA1C55CD60C}"/>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039962CD-E5F8-7463-0451-1844FA09C830}"/>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sp>
        <p:nvSpPr>
          <p:cNvPr id="14" name="Oval 13">
            <a:extLst>
              <a:ext uri="{FF2B5EF4-FFF2-40B4-BE49-F238E27FC236}">
                <a16:creationId xmlns:a16="http://schemas.microsoft.com/office/drawing/2014/main" id="{53E31535-8768-3BDA-EB27-F91BE30FD4A1}"/>
              </a:ext>
            </a:extLst>
          </p:cNvPr>
          <p:cNvSpPr/>
          <p:nvPr/>
        </p:nvSpPr>
        <p:spPr>
          <a:xfrm>
            <a:off x="1744084" y="893462"/>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2" descr="Logo Cosmic Interacting Matters">
            <a:extLst>
              <a:ext uri="{FF2B5EF4-FFF2-40B4-BE49-F238E27FC236}">
                <a16:creationId xmlns:a16="http://schemas.microsoft.com/office/drawing/2014/main" id="{832A53F8-65E4-2D0F-6046-BE4A8AEE1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53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9A0F-AF9D-703F-026F-DB56C934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49F1D-9D2E-C1B4-4DB2-39FAEFC2FE50}"/>
              </a:ext>
            </a:extLst>
          </p:cNvPr>
          <p:cNvSpPr>
            <a:spLocks noGrp="1"/>
          </p:cNvSpPr>
          <p:nvPr>
            <p:ph type="ctrTitle"/>
          </p:nvPr>
        </p:nvSpPr>
        <p:spPr/>
        <p:txBody>
          <a:bodyPr/>
          <a:lstStyle/>
          <a:p>
            <a:r>
              <a:rPr lang="en-DE" dirty="0"/>
              <a:t>Parameterize Systematics</a:t>
            </a:r>
          </a:p>
        </p:txBody>
      </p:sp>
      <p:sp>
        <p:nvSpPr>
          <p:cNvPr id="3" name="Subtitle 2">
            <a:extLst>
              <a:ext uri="{FF2B5EF4-FFF2-40B4-BE49-F238E27FC236}">
                <a16:creationId xmlns:a16="http://schemas.microsoft.com/office/drawing/2014/main" id="{D370539D-2A8F-3A45-879F-5A9D9FB946D8}"/>
              </a:ext>
            </a:extLst>
          </p:cNvPr>
          <p:cNvSpPr>
            <a:spLocks noGrp="1"/>
          </p:cNvSpPr>
          <p:nvPr>
            <p:ph type="subTitle" idx="1"/>
          </p:nvPr>
        </p:nvSpPr>
        <p:spPr>
          <a:xfrm>
            <a:off x="1524000" y="3602038"/>
            <a:ext cx="9144000" cy="2570162"/>
          </a:xfrm>
        </p:spPr>
        <p:txBody>
          <a:bodyPr>
            <a:normAutofit fontScale="92500" lnSpcReduction="10000"/>
          </a:bodyPr>
          <a:lstStyle/>
          <a:p>
            <a:pPr marL="342900" indent="-342900" algn="l">
              <a:buFont typeface="Arial" panose="020B0604020202020204" pitchFamily="34" charset="0"/>
              <a:buChar char="•"/>
            </a:pPr>
            <a:r>
              <a:rPr lang="en-DE" dirty="0"/>
              <a:t>Vary each systematic parameter for each proxy bin</a:t>
            </a:r>
            <a:br>
              <a:rPr lang="en-DE" dirty="0"/>
            </a:br>
            <a:r>
              <a:rPr lang="en-DE" dirty="0"/>
              <a:t>	(18 proxy bins, 3 systematic bins)</a:t>
            </a:r>
          </a:p>
          <a:p>
            <a:pPr marL="342900" indent="-342900" algn="l">
              <a:buFont typeface="Arial" panose="020B0604020202020204" pitchFamily="34" charset="0"/>
              <a:buChar char="•"/>
            </a:pPr>
            <a:r>
              <a:rPr lang="en-GB" dirty="0"/>
              <a:t>F</a:t>
            </a:r>
            <a:r>
              <a:rPr lang="en-DE" dirty="0"/>
              <a:t>it the relative change of the bin content </a:t>
            </a:r>
            <a:br>
              <a:rPr lang="en-DE" dirty="0"/>
            </a:br>
            <a:endParaRPr lang="en-DE" dirty="0"/>
          </a:p>
          <a:p>
            <a:pPr marL="457200" indent="-457200" algn="l">
              <a:buFont typeface="+mj-lt"/>
              <a:buAutoNum type="arabicPeriod"/>
            </a:pPr>
            <a:r>
              <a:rPr lang="en-DE" dirty="0"/>
              <a:t>Chi2 test, if constant y = 1 is compatible with data points (p-value = 0.05)</a:t>
            </a:r>
          </a:p>
          <a:p>
            <a:pPr marL="457200" indent="-457200" algn="l">
              <a:buFont typeface="+mj-lt"/>
              <a:buAutoNum type="arabicPeriod"/>
            </a:pPr>
            <a:r>
              <a:rPr lang="en-DE" dirty="0"/>
              <a:t>Find linear fit with the lowest slope that is compatible with p-value = 0.2 </a:t>
            </a:r>
          </a:p>
          <a:p>
            <a:pPr marL="914400" lvl="1" indent="-457200" algn="l">
              <a:buFont typeface="+mj-lt"/>
              <a:buAutoNum type="arabicPeriod"/>
            </a:pPr>
            <a:r>
              <a:rPr lang="en-DE" dirty="0"/>
              <a:t>Require fit is going through (center, 1) </a:t>
            </a:r>
          </a:p>
        </p:txBody>
      </p:sp>
      <p:sp>
        <p:nvSpPr>
          <p:cNvPr id="4" name="Date Placeholder 3">
            <a:extLst>
              <a:ext uri="{FF2B5EF4-FFF2-40B4-BE49-F238E27FC236}">
                <a16:creationId xmlns:a16="http://schemas.microsoft.com/office/drawing/2014/main" id="{40844A3D-1BAE-5DBF-6717-610E0584581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E43E1AD-BD08-8649-6048-3C11D08ECBD0}"/>
              </a:ext>
            </a:extLst>
          </p:cNvPr>
          <p:cNvSpPr>
            <a:spLocks noGrp="1"/>
          </p:cNvSpPr>
          <p:nvPr>
            <p:ph type="sldNum" sz="quarter" idx="12"/>
          </p:nvPr>
        </p:nvSpPr>
        <p:spPr/>
        <p:txBody>
          <a:bodyPr/>
          <a:lstStyle/>
          <a:p>
            <a:fld id="{CD8304E6-5469-594D-85BC-E468E92D2243}" type="slidenum">
              <a:rPr lang="en-US" smtClean="0"/>
              <a:t>23</a:t>
            </a:fld>
            <a:endParaRPr lang="en-US"/>
          </a:p>
        </p:txBody>
      </p:sp>
      <p:pic>
        <p:nvPicPr>
          <p:cNvPr id="6" name="Picture 2" descr="Logo Cosmic Interacting Matters">
            <a:extLst>
              <a:ext uri="{FF2B5EF4-FFF2-40B4-BE49-F238E27FC236}">
                <a16:creationId xmlns:a16="http://schemas.microsoft.com/office/drawing/2014/main" id="{8E5D8746-383E-AE7E-198A-D61694CE4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376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CA42C76-288E-DD6A-3EF3-2C28DF111564}"/>
              </a:ext>
            </a:extLst>
          </p:cNvPr>
          <p:cNvPicPr>
            <a:picLocks noChangeAspect="1"/>
          </p:cNvPicPr>
          <p:nvPr/>
        </p:nvPicPr>
        <p:blipFill>
          <a:blip r:embed="rId2"/>
          <a:stretch>
            <a:fillRect/>
          </a:stretch>
        </p:blipFill>
        <p:spPr>
          <a:xfrm>
            <a:off x="0" y="3730299"/>
            <a:ext cx="3737035" cy="2804803"/>
          </a:xfrm>
          <a:prstGeom prst="rect">
            <a:avLst/>
          </a:prstGeom>
        </p:spPr>
      </p:pic>
      <p:pic>
        <p:nvPicPr>
          <p:cNvPr id="13" name="Picture 12">
            <a:extLst>
              <a:ext uri="{FF2B5EF4-FFF2-40B4-BE49-F238E27FC236}">
                <a16:creationId xmlns:a16="http://schemas.microsoft.com/office/drawing/2014/main" id="{888F53D7-16F1-6A60-5F7C-E2FC8AD18927}"/>
              </a:ext>
            </a:extLst>
          </p:cNvPr>
          <p:cNvPicPr>
            <a:picLocks noChangeAspect="1"/>
          </p:cNvPicPr>
          <p:nvPr/>
        </p:nvPicPr>
        <p:blipFill>
          <a:blip r:embed="rId3"/>
          <a:stretch>
            <a:fillRect/>
          </a:stretch>
        </p:blipFill>
        <p:spPr>
          <a:xfrm>
            <a:off x="7474070" y="3731894"/>
            <a:ext cx="3737035" cy="2804803"/>
          </a:xfrm>
          <a:prstGeom prst="rect">
            <a:avLst/>
          </a:prstGeom>
        </p:spPr>
      </p:pic>
      <p:sp>
        <p:nvSpPr>
          <p:cNvPr id="2" name="Title 1">
            <a:extLst>
              <a:ext uri="{FF2B5EF4-FFF2-40B4-BE49-F238E27FC236}">
                <a16:creationId xmlns:a16="http://schemas.microsoft.com/office/drawing/2014/main" id="{D6740B63-092C-F42E-4AA1-16D6D38AF87D}"/>
              </a:ext>
            </a:extLst>
          </p:cNvPr>
          <p:cNvSpPr>
            <a:spLocks noGrp="1"/>
          </p:cNvSpPr>
          <p:nvPr>
            <p:ph type="title"/>
          </p:nvPr>
        </p:nvSpPr>
        <p:spPr/>
        <p:txBody>
          <a:bodyPr>
            <a:normAutofit/>
          </a:bodyPr>
          <a:lstStyle/>
          <a:p>
            <a:r>
              <a:rPr lang="en-DE" dirty="0"/>
              <a:t>Absorption</a:t>
            </a:r>
          </a:p>
        </p:txBody>
      </p:sp>
      <p:pic>
        <p:nvPicPr>
          <p:cNvPr id="7" name="Content Placeholder 6">
            <a:extLst>
              <a:ext uri="{FF2B5EF4-FFF2-40B4-BE49-F238E27FC236}">
                <a16:creationId xmlns:a16="http://schemas.microsoft.com/office/drawing/2014/main" id="{DCA088A7-A5C0-DE00-B4F8-4CC4AF6E16DC}"/>
              </a:ext>
            </a:extLst>
          </p:cNvPr>
          <p:cNvPicPr>
            <a:picLocks noGrp="1" noChangeAspect="1"/>
          </p:cNvPicPr>
          <p:nvPr>
            <p:ph idx="1"/>
          </p:nvPr>
        </p:nvPicPr>
        <p:blipFill>
          <a:blip r:embed="rId4"/>
          <a:stretch>
            <a:fillRect/>
          </a:stretch>
        </p:blipFill>
        <p:spPr>
          <a:xfrm>
            <a:off x="0" y="928688"/>
            <a:ext cx="3737035" cy="2804803"/>
          </a:xfrm>
        </p:spPr>
      </p:pic>
      <p:sp>
        <p:nvSpPr>
          <p:cNvPr id="4" name="Date Placeholder 3">
            <a:extLst>
              <a:ext uri="{FF2B5EF4-FFF2-40B4-BE49-F238E27FC236}">
                <a16:creationId xmlns:a16="http://schemas.microsoft.com/office/drawing/2014/main" id="{A6E293D0-ED04-82E5-B3DC-4578932676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B0EF3FF-21A2-FAC3-C3B5-5A23F339B9C3}"/>
              </a:ext>
            </a:extLst>
          </p:cNvPr>
          <p:cNvSpPr>
            <a:spLocks noGrp="1"/>
          </p:cNvSpPr>
          <p:nvPr>
            <p:ph type="sldNum" sz="quarter" idx="12"/>
          </p:nvPr>
        </p:nvSpPr>
        <p:spPr/>
        <p:txBody>
          <a:bodyPr/>
          <a:lstStyle/>
          <a:p>
            <a:fld id="{CD8304E6-5469-594D-85BC-E468E92D2243}" type="slidenum">
              <a:rPr lang="en-US" smtClean="0"/>
              <a:t>24</a:t>
            </a:fld>
            <a:endParaRPr lang="en-US"/>
          </a:p>
        </p:txBody>
      </p:sp>
      <p:pic>
        <p:nvPicPr>
          <p:cNvPr id="9" name="Picture 8">
            <a:extLst>
              <a:ext uri="{FF2B5EF4-FFF2-40B4-BE49-F238E27FC236}">
                <a16:creationId xmlns:a16="http://schemas.microsoft.com/office/drawing/2014/main" id="{A14C9EBD-0302-97DD-C920-1B7FEAF2CEAC}"/>
              </a:ext>
            </a:extLst>
          </p:cNvPr>
          <p:cNvPicPr>
            <a:picLocks noChangeAspect="1"/>
          </p:cNvPicPr>
          <p:nvPr/>
        </p:nvPicPr>
        <p:blipFill>
          <a:blip r:embed="rId5"/>
          <a:stretch>
            <a:fillRect/>
          </a:stretch>
        </p:blipFill>
        <p:spPr>
          <a:xfrm>
            <a:off x="3737035" y="927091"/>
            <a:ext cx="3737035" cy="2804803"/>
          </a:xfrm>
          <a:prstGeom prst="rect">
            <a:avLst/>
          </a:prstGeom>
        </p:spPr>
      </p:pic>
      <p:pic>
        <p:nvPicPr>
          <p:cNvPr id="11" name="Picture 10">
            <a:extLst>
              <a:ext uri="{FF2B5EF4-FFF2-40B4-BE49-F238E27FC236}">
                <a16:creationId xmlns:a16="http://schemas.microsoft.com/office/drawing/2014/main" id="{A4BC1779-64C6-4825-5376-B28414592C7C}"/>
              </a:ext>
            </a:extLst>
          </p:cNvPr>
          <p:cNvPicPr>
            <a:picLocks noChangeAspect="1"/>
          </p:cNvPicPr>
          <p:nvPr/>
        </p:nvPicPr>
        <p:blipFill>
          <a:blip r:embed="rId6"/>
          <a:stretch>
            <a:fillRect/>
          </a:stretch>
        </p:blipFill>
        <p:spPr>
          <a:xfrm>
            <a:off x="7474070" y="927091"/>
            <a:ext cx="3737035" cy="2804803"/>
          </a:xfrm>
          <a:prstGeom prst="rect">
            <a:avLst/>
          </a:prstGeom>
        </p:spPr>
      </p:pic>
      <p:pic>
        <p:nvPicPr>
          <p:cNvPr id="15" name="Picture 14">
            <a:extLst>
              <a:ext uri="{FF2B5EF4-FFF2-40B4-BE49-F238E27FC236}">
                <a16:creationId xmlns:a16="http://schemas.microsoft.com/office/drawing/2014/main" id="{C5906D14-0369-3921-E452-8DA27FDF9BBA}"/>
              </a:ext>
            </a:extLst>
          </p:cNvPr>
          <p:cNvPicPr>
            <a:picLocks noChangeAspect="1"/>
          </p:cNvPicPr>
          <p:nvPr/>
        </p:nvPicPr>
        <p:blipFill>
          <a:blip r:embed="rId7"/>
          <a:stretch>
            <a:fillRect/>
          </a:stretch>
        </p:blipFill>
        <p:spPr>
          <a:xfrm>
            <a:off x="3737034" y="3731894"/>
            <a:ext cx="3737037" cy="2804804"/>
          </a:xfrm>
          <a:prstGeom prst="rect">
            <a:avLst/>
          </a:prstGeom>
        </p:spPr>
      </p:pic>
      <p:pic>
        <p:nvPicPr>
          <p:cNvPr id="3" name="Picture 2" descr="Logo Cosmic Interacting Matters">
            <a:extLst>
              <a:ext uri="{FF2B5EF4-FFF2-40B4-BE49-F238E27FC236}">
                <a16:creationId xmlns:a16="http://schemas.microsoft.com/office/drawing/2014/main" id="{4C97C1D5-59C4-0DE9-30A1-CC4F203E2B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66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65A6-689C-2C80-9C19-2F0E82F7E991}"/>
              </a:ext>
            </a:extLst>
          </p:cNvPr>
          <p:cNvSpPr>
            <a:spLocks noGrp="1"/>
          </p:cNvSpPr>
          <p:nvPr>
            <p:ph type="title"/>
          </p:nvPr>
        </p:nvSpPr>
        <p:spPr/>
        <p:txBody>
          <a:bodyPr/>
          <a:lstStyle/>
          <a:p>
            <a:r>
              <a:rPr lang="en-DE" dirty="0"/>
              <a:t>DOMEfficiency</a:t>
            </a:r>
          </a:p>
        </p:txBody>
      </p:sp>
      <p:pic>
        <p:nvPicPr>
          <p:cNvPr id="7" name="Content Placeholder 6">
            <a:extLst>
              <a:ext uri="{FF2B5EF4-FFF2-40B4-BE49-F238E27FC236}">
                <a16:creationId xmlns:a16="http://schemas.microsoft.com/office/drawing/2014/main" id="{F209B1DA-2956-9EAF-DA91-775E9921F8A1}"/>
              </a:ext>
            </a:extLst>
          </p:cNvPr>
          <p:cNvPicPr>
            <a:picLocks noGrp="1" noChangeAspect="1"/>
          </p:cNvPicPr>
          <p:nvPr>
            <p:ph idx="1"/>
          </p:nvPr>
        </p:nvPicPr>
        <p:blipFill>
          <a:blip r:embed="rId2"/>
          <a:stretch>
            <a:fillRect/>
          </a:stretch>
        </p:blipFill>
        <p:spPr>
          <a:xfrm>
            <a:off x="145510" y="912985"/>
            <a:ext cx="3703109" cy="2779340"/>
          </a:xfrm>
        </p:spPr>
      </p:pic>
      <p:sp>
        <p:nvSpPr>
          <p:cNvPr id="4" name="Date Placeholder 3">
            <a:extLst>
              <a:ext uri="{FF2B5EF4-FFF2-40B4-BE49-F238E27FC236}">
                <a16:creationId xmlns:a16="http://schemas.microsoft.com/office/drawing/2014/main" id="{089B5069-EE53-F37D-80BD-7FBEABCB88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93A5D5-2C79-01D1-0CF8-370FD07F9FFE}"/>
              </a:ext>
            </a:extLst>
          </p:cNvPr>
          <p:cNvSpPr>
            <a:spLocks noGrp="1"/>
          </p:cNvSpPr>
          <p:nvPr>
            <p:ph type="sldNum" sz="quarter" idx="12"/>
          </p:nvPr>
        </p:nvSpPr>
        <p:spPr/>
        <p:txBody>
          <a:bodyPr/>
          <a:lstStyle/>
          <a:p>
            <a:fld id="{CD8304E6-5469-594D-85BC-E468E92D2243}" type="slidenum">
              <a:rPr lang="en-US" smtClean="0"/>
              <a:t>25</a:t>
            </a:fld>
            <a:endParaRPr lang="en-US"/>
          </a:p>
        </p:txBody>
      </p:sp>
      <p:pic>
        <p:nvPicPr>
          <p:cNvPr id="9" name="Picture 8">
            <a:extLst>
              <a:ext uri="{FF2B5EF4-FFF2-40B4-BE49-F238E27FC236}">
                <a16:creationId xmlns:a16="http://schemas.microsoft.com/office/drawing/2014/main" id="{4CAEC2E3-33B7-8638-7F5F-CCBAF7287E3B}"/>
              </a:ext>
            </a:extLst>
          </p:cNvPr>
          <p:cNvPicPr>
            <a:picLocks noChangeAspect="1"/>
          </p:cNvPicPr>
          <p:nvPr/>
        </p:nvPicPr>
        <p:blipFill>
          <a:blip r:embed="rId3"/>
          <a:stretch>
            <a:fillRect/>
          </a:stretch>
        </p:blipFill>
        <p:spPr>
          <a:xfrm>
            <a:off x="3848619" y="912985"/>
            <a:ext cx="3703109" cy="2779340"/>
          </a:xfrm>
          <a:prstGeom prst="rect">
            <a:avLst/>
          </a:prstGeom>
        </p:spPr>
      </p:pic>
      <p:pic>
        <p:nvPicPr>
          <p:cNvPr id="11" name="Picture 10">
            <a:extLst>
              <a:ext uri="{FF2B5EF4-FFF2-40B4-BE49-F238E27FC236}">
                <a16:creationId xmlns:a16="http://schemas.microsoft.com/office/drawing/2014/main" id="{6810F57F-D861-D7C6-C717-7D911D4883F5}"/>
              </a:ext>
            </a:extLst>
          </p:cNvPr>
          <p:cNvPicPr>
            <a:picLocks noChangeAspect="1"/>
          </p:cNvPicPr>
          <p:nvPr/>
        </p:nvPicPr>
        <p:blipFill>
          <a:blip r:embed="rId4"/>
          <a:stretch>
            <a:fillRect/>
          </a:stretch>
        </p:blipFill>
        <p:spPr>
          <a:xfrm>
            <a:off x="7551728" y="912985"/>
            <a:ext cx="3703109" cy="2779340"/>
          </a:xfrm>
          <a:prstGeom prst="rect">
            <a:avLst/>
          </a:prstGeom>
        </p:spPr>
      </p:pic>
      <p:pic>
        <p:nvPicPr>
          <p:cNvPr id="15" name="Picture 14">
            <a:extLst>
              <a:ext uri="{FF2B5EF4-FFF2-40B4-BE49-F238E27FC236}">
                <a16:creationId xmlns:a16="http://schemas.microsoft.com/office/drawing/2014/main" id="{4D0A8F73-0243-EC16-AFC4-1F326B083AA3}"/>
              </a:ext>
            </a:extLst>
          </p:cNvPr>
          <p:cNvPicPr>
            <a:picLocks noChangeAspect="1"/>
          </p:cNvPicPr>
          <p:nvPr/>
        </p:nvPicPr>
        <p:blipFill>
          <a:blip r:embed="rId5"/>
          <a:stretch>
            <a:fillRect/>
          </a:stretch>
        </p:blipFill>
        <p:spPr>
          <a:xfrm>
            <a:off x="3848618" y="3692324"/>
            <a:ext cx="3703110" cy="2779341"/>
          </a:xfrm>
          <a:prstGeom prst="rect">
            <a:avLst/>
          </a:prstGeom>
        </p:spPr>
      </p:pic>
      <p:pic>
        <p:nvPicPr>
          <p:cNvPr id="17" name="Picture 16">
            <a:extLst>
              <a:ext uri="{FF2B5EF4-FFF2-40B4-BE49-F238E27FC236}">
                <a16:creationId xmlns:a16="http://schemas.microsoft.com/office/drawing/2014/main" id="{C4A3AEDA-A0C9-EC87-D53A-38063FDDFB79}"/>
              </a:ext>
            </a:extLst>
          </p:cNvPr>
          <p:cNvPicPr>
            <a:picLocks noChangeAspect="1"/>
          </p:cNvPicPr>
          <p:nvPr/>
        </p:nvPicPr>
        <p:blipFill>
          <a:blip r:embed="rId6"/>
          <a:stretch>
            <a:fillRect/>
          </a:stretch>
        </p:blipFill>
        <p:spPr>
          <a:xfrm>
            <a:off x="7551728" y="3692323"/>
            <a:ext cx="3703109" cy="2779340"/>
          </a:xfrm>
          <a:prstGeom prst="rect">
            <a:avLst/>
          </a:prstGeom>
        </p:spPr>
      </p:pic>
      <p:pic>
        <p:nvPicPr>
          <p:cNvPr id="19" name="Picture 18">
            <a:extLst>
              <a:ext uri="{FF2B5EF4-FFF2-40B4-BE49-F238E27FC236}">
                <a16:creationId xmlns:a16="http://schemas.microsoft.com/office/drawing/2014/main" id="{4F36A01F-4636-DC51-E9BE-FCD7850BE387}"/>
              </a:ext>
            </a:extLst>
          </p:cNvPr>
          <p:cNvPicPr>
            <a:picLocks noChangeAspect="1"/>
          </p:cNvPicPr>
          <p:nvPr/>
        </p:nvPicPr>
        <p:blipFill>
          <a:blip r:embed="rId7"/>
          <a:stretch>
            <a:fillRect/>
          </a:stretch>
        </p:blipFill>
        <p:spPr>
          <a:xfrm>
            <a:off x="145505" y="3692321"/>
            <a:ext cx="3703112" cy="2779342"/>
          </a:xfrm>
          <a:prstGeom prst="rect">
            <a:avLst/>
          </a:prstGeom>
        </p:spPr>
      </p:pic>
      <p:pic>
        <p:nvPicPr>
          <p:cNvPr id="3" name="Picture 2" descr="Logo Cosmic Interacting Matters">
            <a:extLst>
              <a:ext uri="{FF2B5EF4-FFF2-40B4-BE49-F238E27FC236}">
                <a16:creationId xmlns:a16="http://schemas.microsoft.com/office/drawing/2014/main" id="{DEE29AC5-7E31-DAD5-062E-4B3C1884A3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84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5245-A1AE-423D-EC78-60709E9933C8}"/>
              </a:ext>
            </a:extLst>
          </p:cNvPr>
          <p:cNvSpPr>
            <a:spLocks noGrp="1"/>
          </p:cNvSpPr>
          <p:nvPr>
            <p:ph type="title"/>
          </p:nvPr>
        </p:nvSpPr>
        <p:spPr/>
        <p:txBody>
          <a:bodyPr/>
          <a:lstStyle/>
          <a:p>
            <a:r>
              <a:rPr lang="en-DE" dirty="0"/>
              <a:t>Hole Ice p0 </a:t>
            </a:r>
            <a:r>
              <a:rPr lang="en-DE" dirty="0">
                <a:sym typeface="Wingdings" pitchFamily="2" charset="2"/>
              </a:rPr>
              <a:t> not sensitive enough (same for Hole Ice p1)</a:t>
            </a:r>
            <a:endParaRPr lang="en-DE" dirty="0"/>
          </a:p>
        </p:txBody>
      </p:sp>
      <p:pic>
        <p:nvPicPr>
          <p:cNvPr id="7" name="Content Placeholder 6">
            <a:extLst>
              <a:ext uri="{FF2B5EF4-FFF2-40B4-BE49-F238E27FC236}">
                <a16:creationId xmlns:a16="http://schemas.microsoft.com/office/drawing/2014/main" id="{F486D786-47DC-3402-274B-9E3A4CB8F04A}"/>
              </a:ext>
            </a:extLst>
          </p:cNvPr>
          <p:cNvPicPr>
            <a:picLocks noGrp="1" noChangeAspect="1"/>
          </p:cNvPicPr>
          <p:nvPr>
            <p:ph idx="1"/>
          </p:nvPr>
        </p:nvPicPr>
        <p:blipFill>
          <a:blip r:embed="rId2"/>
          <a:stretch>
            <a:fillRect/>
          </a:stretch>
        </p:blipFill>
        <p:spPr>
          <a:xfrm>
            <a:off x="0" y="936131"/>
            <a:ext cx="3727048" cy="2797307"/>
          </a:xfrm>
        </p:spPr>
      </p:pic>
      <p:sp>
        <p:nvSpPr>
          <p:cNvPr id="4" name="Date Placeholder 3">
            <a:extLst>
              <a:ext uri="{FF2B5EF4-FFF2-40B4-BE49-F238E27FC236}">
                <a16:creationId xmlns:a16="http://schemas.microsoft.com/office/drawing/2014/main" id="{AAC15FD0-C80D-30B0-3D4B-4CA4C256199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3EED1A6-10A8-C462-AAC7-18DD004F3EAA}"/>
              </a:ext>
            </a:extLst>
          </p:cNvPr>
          <p:cNvSpPr>
            <a:spLocks noGrp="1"/>
          </p:cNvSpPr>
          <p:nvPr>
            <p:ph type="sldNum" sz="quarter" idx="12"/>
          </p:nvPr>
        </p:nvSpPr>
        <p:spPr/>
        <p:txBody>
          <a:bodyPr/>
          <a:lstStyle/>
          <a:p>
            <a:fld id="{CD8304E6-5469-594D-85BC-E468E92D2243}" type="slidenum">
              <a:rPr lang="en-US" smtClean="0"/>
              <a:t>26</a:t>
            </a:fld>
            <a:endParaRPr lang="en-US"/>
          </a:p>
        </p:txBody>
      </p:sp>
      <p:pic>
        <p:nvPicPr>
          <p:cNvPr id="9" name="Picture 8">
            <a:extLst>
              <a:ext uri="{FF2B5EF4-FFF2-40B4-BE49-F238E27FC236}">
                <a16:creationId xmlns:a16="http://schemas.microsoft.com/office/drawing/2014/main" id="{4A23E59D-E34E-BF36-DADE-610B4F117854}"/>
              </a:ext>
            </a:extLst>
          </p:cNvPr>
          <p:cNvPicPr>
            <a:picLocks noChangeAspect="1"/>
          </p:cNvPicPr>
          <p:nvPr/>
        </p:nvPicPr>
        <p:blipFill>
          <a:blip r:embed="rId3"/>
          <a:stretch>
            <a:fillRect/>
          </a:stretch>
        </p:blipFill>
        <p:spPr>
          <a:xfrm>
            <a:off x="3872616" y="936131"/>
            <a:ext cx="3727048" cy="2797308"/>
          </a:xfrm>
          <a:prstGeom prst="rect">
            <a:avLst/>
          </a:prstGeom>
        </p:spPr>
      </p:pic>
      <p:pic>
        <p:nvPicPr>
          <p:cNvPr id="11" name="Picture 10">
            <a:extLst>
              <a:ext uri="{FF2B5EF4-FFF2-40B4-BE49-F238E27FC236}">
                <a16:creationId xmlns:a16="http://schemas.microsoft.com/office/drawing/2014/main" id="{F3C4BF99-B672-A968-43CD-A74FF2E1DFD4}"/>
              </a:ext>
            </a:extLst>
          </p:cNvPr>
          <p:cNvPicPr>
            <a:picLocks noChangeAspect="1"/>
          </p:cNvPicPr>
          <p:nvPr/>
        </p:nvPicPr>
        <p:blipFill>
          <a:blip r:embed="rId4"/>
          <a:stretch>
            <a:fillRect/>
          </a:stretch>
        </p:blipFill>
        <p:spPr>
          <a:xfrm>
            <a:off x="7745232" y="936131"/>
            <a:ext cx="3727048" cy="2797307"/>
          </a:xfrm>
          <a:prstGeom prst="rect">
            <a:avLst/>
          </a:prstGeom>
        </p:spPr>
      </p:pic>
      <p:pic>
        <p:nvPicPr>
          <p:cNvPr id="13" name="Picture 12">
            <a:extLst>
              <a:ext uri="{FF2B5EF4-FFF2-40B4-BE49-F238E27FC236}">
                <a16:creationId xmlns:a16="http://schemas.microsoft.com/office/drawing/2014/main" id="{4B70AC11-170C-6579-A0F9-8C76D59B740F}"/>
              </a:ext>
            </a:extLst>
          </p:cNvPr>
          <p:cNvPicPr>
            <a:picLocks noChangeAspect="1"/>
          </p:cNvPicPr>
          <p:nvPr/>
        </p:nvPicPr>
        <p:blipFill>
          <a:blip r:embed="rId5"/>
          <a:stretch>
            <a:fillRect/>
          </a:stretch>
        </p:blipFill>
        <p:spPr>
          <a:xfrm>
            <a:off x="72784" y="3646241"/>
            <a:ext cx="3727048" cy="2797307"/>
          </a:xfrm>
          <a:prstGeom prst="rect">
            <a:avLst/>
          </a:prstGeom>
        </p:spPr>
      </p:pic>
      <p:pic>
        <p:nvPicPr>
          <p:cNvPr id="15" name="Picture 14">
            <a:extLst>
              <a:ext uri="{FF2B5EF4-FFF2-40B4-BE49-F238E27FC236}">
                <a16:creationId xmlns:a16="http://schemas.microsoft.com/office/drawing/2014/main" id="{DC677AD3-AB36-B258-0F30-D1EF3AE97953}"/>
              </a:ext>
            </a:extLst>
          </p:cNvPr>
          <p:cNvPicPr>
            <a:picLocks noChangeAspect="1"/>
          </p:cNvPicPr>
          <p:nvPr/>
        </p:nvPicPr>
        <p:blipFill>
          <a:blip r:embed="rId6"/>
          <a:stretch>
            <a:fillRect/>
          </a:stretch>
        </p:blipFill>
        <p:spPr>
          <a:xfrm>
            <a:off x="3945400" y="3646240"/>
            <a:ext cx="3727048" cy="2797307"/>
          </a:xfrm>
          <a:prstGeom prst="rect">
            <a:avLst/>
          </a:prstGeom>
        </p:spPr>
      </p:pic>
      <p:pic>
        <p:nvPicPr>
          <p:cNvPr id="17" name="Picture 16">
            <a:extLst>
              <a:ext uri="{FF2B5EF4-FFF2-40B4-BE49-F238E27FC236}">
                <a16:creationId xmlns:a16="http://schemas.microsoft.com/office/drawing/2014/main" id="{42468A2B-CC40-FD09-0A8C-9805AC259A71}"/>
              </a:ext>
            </a:extLst>
          </p:cNvPr>
          <p:cNvPicPr>
            <a:picLocks noChangeAspect="1"/>
          </p:cNvPicPr>
          <p:nvPr/>
        </p:nvPicPr>
        <p:blipFill>
          <a:blip r:embed="rId7"/>
          <a:stretch>
            <a:fillRect/>
          </a:stretch>
        </p:blipFill>
        <p:spPr>
          <a:xfrm>
            <a:off x="7818016" y="3646240"/>
            <a:ext cx="3727049" cy="2797308"/>
          </a:xfrm>
          <a:prstGeom prst="rect">
            <a:avLst/>
          </a:prstGeom>
        </p:spPr>
      </p:pic>
      <p:pic>
        <p:nvPicPr>
          <p:cNvPr id="3" name="Picture 2" descr="Logo Cosmic Interacting Matters">
            <a:extLst>
              <a:ext uri="{FF2B5EF4-FFF2-40B4-BE49-F238E27FC236}">
                <a16:creationId xmlns:a16="http://schemas.microsoft.com/office/drawing/2014/main" id="{4C674760-FBC5-DD11-400D-6A7285D75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89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F2CA-13BA-4160-CD73-67D3CB97DEA3}"/>
              </a:ext>
            </a:extLst>
          </p:cNvPr>
          <p:cNvSpPr>
            <a:spLocks noGrp="1"/>
          </p:cNvSpPr>
          <p:nvPr>
            <p:ph type="title"/>
          </p:nvPr>
        </p:nvSpPr>
        <p:spPr/>
        <p:txBody>
          <a:bodyPr/>
          <a:lstStyle/>
          <a:p>
            <a:r>
              <a:rPr lang="en-DE" dirty="0"/>
              <a:t>Scattering</a:t>
            </a:r>
          </a:p>
        </p:txBody>
      </p:sp>
      <p:pic>
        <p:nvPicPr>
          <p:cNvPr id="7" name="Content Placeholder 6">
            <a:extLst>
              <a:ext uri="{FF2B5EF4-FFF2-40B4-BE49-F238E27FC236}">
                <a16:creationId xmlns:a16="http://schemas.microsoft.com/office/drawing/2014/main" id="{DEB90F00-D1DC-11EF-049C-ABA999E352C5}"/>
              </a:ext>
            </a:extLst>
          </p:cNvPr>
          <p:cNvPicPr>
            <a:picLocks noGrp="1" noChangeAspect="1"/>
          </p:cNvPicPr>
          <p:nvPr>
            <p:ph idx="1"/>
          </p:nvPr>
        </p:nvPicPr>
        <p:blipFill>
          <a:blip r:embed="rId2"/>
          <a:stretch>
            <a:fillRect/>
          </a:stretch>
        </p:blipFill>
        <p:spPr>
          <a:xfrm>
            <a:off x="0" y="952553"/>
            <a:ext cx="3672266" cy="2756191"/>
          </a:xfrm>
        </p:spPr>
      </p:pic>
      <p:sp>
        <p:nvSpPr>
          <p:cNvPr id="4" name="Date Placeholder 3">
            <a:extLst>
              <a:ext uri="{FF2B5EF4-FFF2-40B4-BE49-F238E27FC236}">
                <a16:creationId xmlns:a16="http://schemas.microsoft.com/office/drawing/2014/main" id="{16ED7F8D-3714-8888-C0CC-6C9B223300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2C6F562-3637-4C2B-2425-F5DBA2C96421}"/>
              </a:ext>
            </a:extLst>
          </p:cNvPr>
          <p:cNvSpPr>
            <a:spLocks noGrp="1"/>
          </p:cNvSpPr>
          <p:nvPr>
            <p:ph type="sldNum" sz="quarter" idx="12"/>
          </p:nvPr>
        </p:nvSpPr>
        <p:spPr/>
        <p:txBody>
          <a:bodyPr/>
          <a:lstStyle/>
          <a:p>
            <a:fld id="{CD8304E6-5469-594D-85BC-E468E92D2243}" type="slidenum">
              <a:rPr lang="en-US" smtClean="0"/>
              <a:t>27</a:t>
            </a:fld>
            <a:endParaRPr lang="en-US"/>
          </a:p>
        </p:txBody>
      </p:sp>
      <p:pic>
        <p:nvPicPr>
          <p:cNvPr id="9" name="Picture 8">
            <a:extLst>
              <a:ext uri="{FF2B5EF4-FFF2-40B4-BE49-F238E27FC236}">
                <a16:creationId xmlns:a16="http://schemas.microsoft.com/office/drawing/2014/main" id="{F5643AFD-7653-D2B7-27CE-3831179399E2}"/>
              </a:ext>
            </a:extLst>
          </p:cNvPr>
          <p:cNvPicPr>
            <a:picLocks noChangeAspect="1"/>
          </p:cNvPicPr>
          <p:nvPr/>
        </p:nvPicPr>
        <p:blipFill>
          <a:blip r:embed="rId3"/>
          <a:stretch>
            <a:fillRect/>
          </a:stretch>
        </p:blipFill>
        <p:spPr>
          <a:xfrm>
            <a:off x="3672266" y="952552"/>
            <a:ext cx="3672266" cy="2756191"/>
          </a:xfrm>
          <a:prstGeom prst="rect">
            <a:avLst/>
          </a:prstGeom>
        </p:spPr>
      </p:pic>
      <p:pic>
        <p:nvPicPr>
          <p:cNvPr id="15" name="Picture 14">
            <a:extLst>
              <a:ext uri="{FF2B5EF4-FFF2-40B4-BE49-F238E27FC236}">
                <a16:creationId xmlns:a16="http://schemas.microsoft.com/office/drawing/2014/main" id="{968F5303-0367-C733-3096-B68773B4E38B}"/>
              </a:ext>
            </a:extLst>
          </p:cNvPr>
          <p:cNvPicPr>
            <a:picLocks noChangeAspect="1"/>
          </p:cNvPicPr>
          <p:nvPr/>
        </p:nvPicPr>
        <p:blipFill>
          <a:blip r:embed="rId4"/>
          <a:stretch>
            <a:fillRect/>
          </a:stretch>
        </p:blipFill>
        <p:spPr>
          <a:xfrm>
            <a:off x="3672265" y="3642873"/>
            <a:ext cx="3672268" cy="2756192"/>
          </a:xfrm>
          <a:prstGeom prst="rect">
            <a:avLst/>
          </a:prstGeom>
        </p:spPr>
      </p:pic>
      <p:pic>
        <p:nvPicPr>
          <p:cNvPr id="17" name="Picture 16">
            <a:extLst>
              <a:ext uri="{FF2B5EF4-FFF2-40B4-BE49-F238E27FC236}">
                <a16:creationId xmlns:a16="http://schemas.microsoft.com/office/drawing/2014/main" id="{9071E9E3-46AD-5B3C-9119-F2ACD282BB6D}"/>
              </a:ext>
            </a:extLst>
          </p:cNvPr>
          <p:cNvPicPr>
            <a:picLocks noChangeAspect="1"/>
          </p:cNvPicPr>
          <p:nvPr/>
        </p:nvPicPr>
        <p:blipFill>
          <a:blip r:embed="rId5"/>
          <a:stretch>
            <a:fillRect/>
          </a:stretch>
        </p:blipFill>
        <p:spPr>
          <a:xfrm>
            <a:off x="7435398" y="3642873"/>
            <a:ext cx="3672267" cy="2756192"/>
          </a:xfrm>
          <a:prstGeom prst="rect">
            <a:avLst/>
          </a:prstGeom>
        </p:spPr>
      </p:pic>
      <p:pic>
        <p:nvPicPr>
          <p:cNvPr id="19" name="Picture 18">
            <a:extLst>
              <a:ext uri="{FF2B5EF4-FFF2-40B4-BE49-F238E27FC236}">
                <a16:creationId xmlns:a16="http://schemas.microsoft.com/office/drawing/2014/main" id="{05965FED-5766-57AB-6515-9465CDCB55A2}"/>
              </a:ext>
            </a:extLst>
          </p:cNvPr>
          <p:cNvPicPr>
            <a:picLocks noChangeAspect="1"/>
          </p:cNvPicPr>
          <p:nvPr/>
        </p:nvPicPr>
        <p:blipFill>
          <a:blip r:embed="rId6"/>
          <a:stretch>
            <a:fillRect/>
          </a:stretch>
        </p:blipFill>
        <p:spPr>
          <a:xfrm>
            <a:off x="0" y="3708743"/>
            <a:ext cx="3672267" cy="2756192"/>
          </a:xfrm>
          <a:prstGeom prst="rect">
            <a:avLst/>
          </a:prstGeom>
        </p:spPr>
      </p:pic>
      <p:pic>
        <p:nvPicPr>
          <p:cNvPr id="21" name="Picture 20">
            <a:extLst>
              <a:ext uri="{FF2B5EF4-FFF2-40B4-BE49-F238E27FC236}">
                <a16:creationId xmlns:a16="http://schemas.microsoft.com/office/drawing/2014/main" id="{EAD6EC4C-F7FB-95CA-4C47-B5F8FF1C09AE}"/>
              </a:ext>
            </a:extLst>
          </p:cNvPr>
          <p:cNvPicPr>
            <a:picLocks noChangeAspect="1"/>
          </p:cNvPicPr>
          <p:nvPr/>
        </p:nvPicPr>
        <p:blipFill>
          <a:blip r:embed="rId7"/>
          <a:stretch>
            <a:fillRect/>
          </a:stretch>
        </p:blipFill>
        <p:spPr>
          <a:xfrm>
            <a:off x="7344529" y="886680"/>
            <a:ext cx="3672269" cy="2756193"/>
          </a:xfrm>
          <a:prstGeom prst="rect">
            <a:avLst/>
          </a:prstGeom>
        </p:spPr>
      </p:pic>
      <p:pic>
        <p:nvPicPr>
          <p:cNvPr id="3" name="Picture 2" descr="Logo Cosmic Interacting Matters">
            <a:extLst>
              <a:ext uri="{FF2B5EF4-FFF2-40B4-BE49-F238E27FC236}">
                <a16:creationId xmlns:a16="http://schemas.microsoft.com/office/drawing/2014/main" id="{52E7FEA5-9F73-CB36-89D4-02338BFB3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304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B8A1-41A3-3E4D-5936-0492CB93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C3BF-960E-BFEB-12A4-20AF115E42E1}"/>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CD9F5666-0F56-50DB-AC6D-362D595D4909}"/>
              </a:ext>
            </a:extLst>
          </p:cNvPr>
          <p:cNvSpPr>
            <a:spLocks noGrp="1"/>
          </p:cNvSpPr>
          <p:nvPr>
            <p:ph type="subTitle" idx="1"/>
          </p:nvPr>
        </p:nvSpPr>
        <p:spPr/>
        <p:txBody>
          <a:bodyPr/>
          <a:lstStyle/>
          <a:p>
            <a:r>
              <a:rPr lang="en-GB" dirty="0"/>
              <a:t>N</a:t>
            </a:r>
            <a:r>
              <a:rPr lang="en-DE" dirty="0"/>
              <a:t>o regularization</a:t>
            </a:r>
          </a:p>
        </p:txBody>
      </p:sp>
      <p:sp>
        <p:nvSpPr>
          <p:cNvPr id="4" name="Date Placeholder 3">
            <a:extLst>
              <a:ext uri="{FF2B5EF4-FFF2-40B4-BE49-F238E27FC236}">
                <a16:creationId xmlns:a16="http://schemas.microsoft.com/office/drawing/2014/main" id="{CE658D1E-BB7B-567C-328A-CEE53FEDD1B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1A06C1-EE9D-56EC-EF9C-CB2841D2E340}"/>
              </a:ext>
            </a:extLst>
          </p:cNvPr>
          <p:cNvSpPr>
            <a:spLocks noGrp="1"/>
          </p:cNvSpPr>
          <p:nvPr>
            <p:ph type="sldNum" sz="quarter" idx="12"/>
          </p:nvPr>
        </p:nvSpPr>
        <p:spPr/>
        <p:txBody>
          <a:bodyPr/>
          <a:lstStyle/>
          <a:p>
            <a:fld id="{CD8304E6-5469-594D-85BC-E468E92D2243}" type="slidenum">
              <a:rPr lang="en-US" smtClean="0"/>
              <a:t>28</a:t>
            </a:fld>
            <a:endParaRPr lang="en-US"/>
          </a:p>
        </p:txBody>
      </p:sp>
      <p:pic>
        <p:nvPicPr>
          <p:cNvPr id="6" name="Picture 2" descr="Logo Cosmic Interacting Matters">
            <a:extLst>
              <a:ext uri="{FF2B5EF4-FFF2-40B4-BE49-F238E27FC236}">
                <a16:creationId xmlns:a16="http://schemas.microsoft.com/office/drawing/2014/main" id="{88D0DF23-038B-002C-B678-942F38CF3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52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01E2-7DE4-6326-7859-65D871E81BF3}"/>
              </a:ext>
            </a:extLst>
          </p:cNvPr>
          <p:cNvSpPr>
            <a:spLocks noGrp="1"/>
          </p:cNvSpPr>
          <p:nvPr>
            <p:ph type="title"/>
          </p:nvPr>
        </p:nvSpPr>
        <p:spPr/>
        <p:txBody>
          <a:bodyPr/>
          <a:lstStyle/>
          <a:p>
            <a:r>
              <a:rPr lang="en-DE" dirty="0"/>
              <a:t>Muon Flux at Surface (no regularization)</a:t>
            </a:r>
          </a:p>
        </p:txBody>
      </p:sp>
      <p:pic>
        <p:nvPicPr>
          <p:cNvPr id="8" name="Content Placeholder 7">
            <a:extLst>
              <a:ext uri="{FF2B5EF4-FFF2-40B4-BE49-F238E27FC236}">
                <a16:creationId xmlns:a16="http://schemas.microsoft.com/office/drawing/2014/main" id="{4609AE41-4385-6950-5421-5AC81BE440DD}"/>
              </a:ext>
            </a:extLst>
          </p:cNvPr>
          <p:cNvPicPr>
            <a:picLocks noGrp="1" noChangeAspect="1"/>
          </p:cNvPicPr>
          <p:nvPr>
            <p:ph idx="1"/>
          </p:nvPr>
        </p:nvPicPr>
        <p:blipFill>
          <a:blip r:embed="rId2"/>
          <a:stretch>
            <a:fillRect/>
          </a:stretch>
        </p:blipFill>
        <p:spPr>
          <a:xfrm>
            <a:off x="0" y="1385868"/>
            <a:ext cx="5903980" cy="4401908"/>
          </a:xfrm>
        </p:spPr>
      </p:pic>
      <p:sp>
        <p:nvSpPr>
          <p:cNvPr id="4" name="Date Placeholder 3">
            <a:extLst>
              <a:ext uri="{FF2B5EF4-FFF2-40B4-BE49-F238E27FC236}">
                <a16:creationId xmlns:a16="http://schemas.microsoft.com/office/drawing/2014/main" id="{76168F75-1292-0EED-58A0-BACD5F0237F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7D056D-D99E-FB71-06CB-EFAD7124CCC5}"/>
              </a:ext>
            </a:extLst>
          </p:cNvPr>
          <p:cNvSpPr>
            <a:spLocks noGrp="1"/>
          </p:cNvSpPr>
          <p:nvPr>
            <p:ph type="sldNum" sz="quarter" idx="12"/>
          </p:nvPr>
        </p:nvSpPr>
        <p:spPr/>
        <p:txBody>
          <a:bodyPr/>
          <a:lstStyle/>
          <a:p>
            <a:fld id="{CD8304E6-5469-594D-85BC-E468E92D2243}" type="slidenum">
              <a:rPr lang="en-US" smtClean="0"/>
              <a:t>29</a:t>
            </a:fld>
            <a:endParaRPr lang="en-US"/>
          </a:p>
        </p:txBody>
      </p:sp>
      <p:pic>
        <p:nvPicPr>
          <p:cNvPr id="10" name="Picture 9">
            <a:extLst>
              <a:ext uri="{FF2B5EF4-FFF2-40B4-BE49-F238E27FC236}">
                <a16:creationId xmlns:a16="http://schemas.microsoft.com/office/drawing/2014/main" id="{9844CFB2-ACE6-F89D-D616-DD8CCBC7A342}"/>
              </a:ext>
            </a:extLst>
          </p:cNvPr>
          <p:cNvPicPr>
            <a:picLocks noChangeAspect="1"/>
          </p:cNvPicPr>
          <p:nvPr/>
        </p:nvPicPr>
        <p:blipFill>
          <a:blip r:embed="rId3"/>
          <a:stretch>
            <a:fillRect/>
          </a:stretch>
        </p:blipFill>
        <p:spPr>
          <a:xfrm>
            <a:off x="6118030" y="1385868"/>
            <a:ext cx="5928460" cy="4401908"/>
          </a:xfrm>
          <a:prstGeom prst="rect">
            <a:avLst/>
          </a:prstGeom>
        </p:spPr>
      </p:pic>
      <p:pic>
        <p:nvPicPr>
          <p:cNvPr id="3" name="Picture 2" descr="Logo Cosmic Interacting Matters">
            <a:extLst>
              <a:ext uri="{FF2B5EF4-FFF2-40B4-BE49-F238E27FC236}">
                <a16:creationId xmlns:a16="http://schemas.microsoft.com/office/drawing/2014/main" id="{A4DB56E7-2546-3B83-423A-B750ED60F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2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3</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pic>
        <p:nvPicPr>
          <p:cNvPr id="11" name="Picture 2" descr="Logo Cosmic Interacting Matters">
            <a:extLst>
              <a:ext uri="{FF2B5EF4-FFF2-40B4-BE49-F238E27FC236}">
                <a16:creationId xmlns:a16="http://schemas.microsoft.com/office/drawing/2014/main" id="{32395E7C-934A-8434-1B25-994C95B94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D53A231-44C4-D473-CDE7-FEE060DD5AF5}"/>
              </a:ext>
            </a:extLst>
          </p:cNvPr>
          <p:cNvSpPr/>
          <p:nvPr/>
        </p:nvSpPr>
        <p:spPr>
          <a:xfrm>
            <a:off x="7467607" y="3718560"/>
            <a:ext cx="3374564" cy="3094983"/>
          </a:xfrm>
          <a:prstGeom prst="ellipse">
            <a:avLst/>
          </a:prstGeom>
          <a:noFill/>
          <a:ln w="3810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325461A3-0F47-A3E3-9105-89C8234965CB}"/>
              </a:ext>
            </a:extLst>
          </p:cNvPr>
          <p:cNvSpPr txBox="1"/>
          <p:nvPr/>
        </p:nvSpPr>
        <p:spPr>
          <a:xfrm>
            <a:off x="10787669" y="3978549"/>
            <a:ext cx="1375698" cy="738664"/>
          </a:xfrm>
          <a:prstGeom prst="rect">
            <a:avLst/>
          </a:prstGeom>
          <a:noFill/>
        </p:spPr>
        <p:txBody>
          <a:bodyPr wrap="none" rtlCol="0">
            <a:spAutoFit/>
          </a:bodyPr>
          <a:lstStyle/>
          <a:p>
            <a:r>
              <a:rPr lang="en-DE" sz="1400" dirty="0">
                <a:solidFill>
                  <a:srgbClr val="74B842"/>
                </a:solidFill>
              </a:rPr>
              <a:t>ICRC unblinding </a:t>
            </a:r>
          </a:p>
          <a:p>
            <a:r>
              <a:rPr lang="en-DE" sz="1400" dirty="0">
                <a:solidFill>
                  <a:srgbClr val="74B842"/>
                </a:solidFill>
              </a:rPr>
              <a:t>deadline: </a:t>
            </a:r>
          </a:p>
          <a:p>
            <a:r>
              <a:rPr lang="en-DE" sz="1400" dirty="0">
                <a:solidFill>
                  <a:srgbClr val="74B842"/>
                </a:solidFill>
              </a:rPr>
              <a:t>May 1st</a:t>
            </a:r>
          </a:p>
        </p:txBody>
      </p:sp>
      <p:sp>
        <p:nvSpPr>
          <p:cNvPr id="19" name="Oval 18">
            <a:extLst>
              <a:ext uri="{FF2B5EF4-FFF2-40B4-BE49-F238E27FC236}">
                <a16:creationId xmlns:a16="http://schemas.microsoft.com/office/drawing/2014/main" id="{60AEFB43-D295-7778-EF23-57B199E8E6FA}"/>
              </a:ext>
            </a:extLst>
          </p:cNvPr>
          <p:cNvSpPr/>
          <p:nvPr/>
        </p:nvSpPr>
        <p:spPr>
          <a:xfrm>
            <a:off x="7478943" y="1429287"/>
            <a:ext cx="3374564" cy="210351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4"/>
              </a:solidFill>
            </a:endParaRPr>
          </a:p>
        </p:txBody>
      </p:sp>
      <p:sp>
        <p:nvSpPr>
          <p:cNvPr id="23" name="TextBox 22">
            <a:extLst>
              <a:ext uri="{FF2B5EF4-FFF2-40B4-BE49-F238E27FC236}">
                <a16:creationId xmlns:a16="http://schemas.microsoft.com/office/drawing/2014/main" id="{3B21F7D9-5243-BF91-EC80-8F17AC2BAD83}"/>
              </a:ext>
            </a:extLst>
          </p:cNvPr>
          <p:cNvSpPr txBox="1"/>
          <p:nvPr/>
        </p:nvSpPr>
        <p:spPr>
          <a:xfrm>
            <a:off x="10691804" y="1429287"/>
            <a:ext cx="1418978" cy="523220"/>
          </a:xfrm>
          <a:prstGeom prst="rect">
            <a:avLst/>
          </a:prstGeom>
          <a:noFill/>
        </p:spPr>
        <p:txBody>
          <a:bodyPr wrap="none" rtlCol="0">
            <a:spAutoFit/>
          </a:bodyPr>
          <a:lstStyle/>
          <a:p>
            <a:r>
              <a:rPr lang="en-DE" sz="1400" dirty="0">
                <a:solidFill>
                  <a:schemeClr val="accent4"/>
                </a:solidFill>
              </a:rPr>
              <a:t>Run as post</a:t>
            </a:r>
          </a:p>
          <a:p>
            <a:r>
              <a:rPr lang="en-GB" sz="1400" dirty="0">
                <a:solidFill>
                  <a:schemeClr val="accent4"/>
                </a:solidFill>
              </a:rPr>
              <a:t>u</a:t>
            </a:r>
            <a:r>
              <a:rPr lang="en-DE" sz="1400" dirty="0">
                <a:solidFill>
                  <a:schemeClr val="accent4"/>
                </a:solidFill>
              </a:rPr>
              <a:t>nblinding check</a:t>
            </a:r>
          </a:p>
        </p:txBody>
      </p:sp>
    </p:spTree>
    <p:extLst>
      <p:ext uri="{BB962C8B-B14F-4D97-AF65-F5344CB8AC3E}">
        <p14:creationId xmlns:p14="http://schemas.microsoft.com/office/powerpoint/2010/main" val="371266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9" grpId="0" animBg="1"/>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E4635-FEE3-BB48-169D-24400AA93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B272C-896A-32C9-0F9F-0D5FA1DF4FA6}"/>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FE64F873-6C03-8134-56BC-6AC665D34C4A}"/>
              </a:ext>
            </a:extLst>
          </p:cNvPr>
          <p:cNvSpPr>
            <a:spLocks noGrp="1"/>
          </p:cNvSpPr>
          <p:nvPr>
            <p:ph type="subTitle" idx="1"/>
          </p:nvPr>
        </p:nvSpPr>
        <p:spPr/>
        <p:txBody>
          <a:bodyPr/>
          <a:lstStyle/>
          <a:p>
            <a:r>
              <a:rPr lang="en-GB" dirty="0"/>
              <a:t>With</a:t>
            </a:r>
            <a:r>
              <a:rPr lang="en-DE" dirty="0"/>
              <a:t> regularization</a:t>
            </a:r>
          </a:p>
        </p:txBody>
      </p:sp>
      <p:sp>
        <p:nvSpPr>
          <p:cNvPr id="4" name="Date Placeholder 3">
            <a:extLst>
              <a:ext uri="{FF2B5EF4-FFF2-40B4-BE49-F238E27FC236}">
                <a16:creationId xmlns:a16="http://schemas.microsoft.com/office/drawing/2014/main" id="{17C8DEAE-2871-A769-BC95-10C0FFB325D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12A519F-3BAD-E945-E09D-9E959588A55D}"/>
              </a:ext>
            </a:extLst>
          </p:cNvPr>
          <p:cNvSpPr>
            <a:spLocks noGrp="1"/>
          </p:cNvSpPr>
          <p:nvPr>
            <p:ph type="sldNum" sz="quarter" idx="12"/>
          </p:nvPr>
        </p:nvSpPr>
        <p:spPr/>
        <p:txBody>
          <a:bodyPr/>
          <a:lstStyle/>
          <a:p>
            <a:fld id="{CD8304E6-5469-594D-85BC-E468E92D2243}" type="slidenum">
              <a:rPr lang="en-US" smtClean="0"/>
              <a:t>30</a:t>
            </a:fld>
            <a:endParaRPr lang="en-US"/>
          </a:p>
        </p:txBody>
      </p:sp>
      <p:pic>
        <p:nvPicPr>
          <p:cNvPr id="6" name="Picture 2" descr="Logo Cosmic Interacting Matters">
            <a:extLst>
              <a:ext uri="{FF2B5EF4-FFF2-40B4-BE49-F238E27FC236}">
                <a16:creationId xmlns:a16="http://schemas.microsoft.com/office/drawing/2014/main" id="{74E5D4A8-C1A7-C72F-A2F8-C7025D462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41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285-B8FB-53D1-2A6C-A52805D9260D}"/>
              </a:ext>
            </a:extLst>
          </p:cNvPr>
          <p:cNvSpPr>
            <a:spLocks noGrp="1"/>
          </p:cNvSpPr>
          <p:nvPr>
            <p:ph type="title"/>
          </p:nvPr>
        </p:nvSpPr>
        <p:spPr/>
        <p:txBody>
          <a:bodyPr/>
          <a:lstStyle/>
          <a:p>
            <a:r>
              <a:rPr lang="en-DE" dirty="0"/>
              <a:t>Muon Flux at Surface (Tau = 0.001)</a:t>
            </a:r>
          </a:p>
        </p:txBody>
      </p:sp>
      <p:pic>
        <p:nvPicPr>
          <p:cNvPr id="7" name="Content Placeholder 6">
            <a:extLst>
              <a:ext uri="{FF2B5EF4-FFF2-40B4-BE49-F238E27FC236}">
                <a16:creationId xmlns:a16="http://schemas.microsoft.com/office/drawing/2014/main" id="{10364012-DA88-19C2-C894-3DAB5096828F}"/>
              </a:ext>
            </a:extLst>
          </p:cNvPr>
          <p:cNvPicPr>
            <a:picLocks noGrp="1" noChangeAspect="1"/>
          </p:cNvPicPr>
          <p:nvPr>
            <p:ph idx="1"/>
          </p:nvPr>
        </p:nvPicPr>
        <p:blipFill>
          <a:blip r:embed="rId2"/>
          <a:stretch>
            <a:fillRect/>
          </a:stretch>
        </p:blipFill>
        <p:spPr>
          <a:xfrm>
            <a:off x="0" y="1313198"/>
            <a:ext cx="5901037" cy="4399713"/>
          </a:xfrm>
        </p:spPr>
      </p:pic>
      <p:sp>
        <p:nvSpPr>
          <p:cNvPr id="4" name="Date Placeholder 3">
            <a:extLst>
              <a:ext uri="{FF2B5EF4-FFF2-40B4-BE49-F238E27FC236}">
                <a16:creationId xmlns:a16="http://schemas.microsoft.com/office/drawing/2014/main" id="{A4ADB6B3-AFBC-7CF5-CE79-2938253B844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5F6E44-3323-B8FC-6692-91C81EEB9767}"/>
              </a:ext>
            </a:extLst>
          </p:cNvPr>
          <p:cNvSpPr>
            <a:spLocks noGrp="1"/>
          </p:cNvSpPr>
          <p:nvPr>
            <p:ph type="sldNum" sz="quarter" idx="12"/>
          </p:nvPr>
        </p:nvSpPr>
        <p:spPr/>
        <p:txBody>
          <a:bodyPr/>
          <a:lstStyle/>
          <a:p>
            <a:fld id="{CD8304E6-5469-594D-85BC-E468E92D2243}" type="slidenum">
              <a:rPr lang="en-US" smtClean="0"/>
              <a:t>31</a:t>
            </a:fld>
            <a:endParaRPr lang="en-US"/>
          </a:p>
        </p:txBody>
      </p:sp>
      <p:pic>
        <p:nvPicPr>
          <p:cNvPr id="9" name="Picture 8">
            <a:extLst>
              <a:ext uri="{FF2B5EF4-FFF2-40B4-BE49-F238E27FC236}">
                <a16:creationId xmlns:a16="http://schemas.microsoft.com/office/drawing/2014/main" id="{89E0BE61-57F7-1513-AB2A-EF7AEF15D8A3}"/>
              </a:ext>
            </a:extLst>
          </p:cNvPr>
          <p:cNvPicPr>
            <a:picLocks noChangeAspect="1"/>
          </p:cNvPicPr>
          <p:nvPr/>
        </p:nvPicPr>
        <p:blipFill>
          <a:blip r:embed="rId3"/>
          <a:stretch>
            <a:fillRect/>
          </a:stretch>
        </p:blipFill>
        <p:spPr>
          <a:xfrm>
            <a:off x="6145453" y="1313198"/>
            <a:ext cx="5901037" cy="4381546"/>
          </a:xfrm>
          <a:prstGeom prst="rect">
            <a:avLst/>
          </a:prstGeom>
        </p:spPr>
      </p:pic>
      <p:pic>
        <p:nvPicPr>
          <p:cNvPr id="3" name="Picture 2" descr="Logo Cosmic Interacting Matters">
            <a:extLst>
              <a:ext uri="{FF2B5EF4-FFF2-40B4-BE49-F238E27FC236}">
                <a16:creationId xmlns:a16="http://schemas.microsoft.com/office/drawing/2014/main" id="{2F54276E-4CC2-1E7F-E32B-F31EFF63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91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DDD109-8370-1A67-C8B2-F4EEC849B408}"/>
              </a:ext>
            </a:extLst>
          </p:cNvPr>
          <p:cNvPicPr>
            <a:picLocks noGrp="1" noChangeAspect="1"/>
          </p:cNvPicPr>
          <p:nvPr>
            <p:ph idx="1"/>
          </p:nvPr>
        </p:nvPicPr>
        <p:blipFill>
          <a:blip r:embed="rId2"/>
          <a:stretch>
            <a:fillRect/>
          </a:stretch>
        </p:blipFill>
        <p:spPr>
          <a:xfrm>
            <a:off x="0" y="0"/>
            <a:ext cx="6000459" cy="6007261"/>
          </a:xfrm>
        </p:spPr>
      </p:pic>
      <p:sp>
        <p:nvSpPr>
          <p:cNvPr id="5" name="Slide Number Placeholder 4">
            <a:extLst>
              <a:ext uri="{FF2B5EF4-FFF2-40B4-BE49-F238E27FC236}">
                <a16:creationId xmlns:a16="http://schemas.microsoft.com/office/drawing/2014/main" id="{6626461D-3A7F-600A-747D-5B2B12AD2290}"/>
              </a:ext>
            </a:extLst>
          </p:cNvPr>
          <p:cNvSpPr>
            <a:spLocks noGrp="1"/>
          </p:cNvSpPr>
          <p:nvPr>
            <p:ph type="sldNum" sz="quarter" idx="12"/>
          </p:nvPr>
        </p:nvSpPr>
        <p:spPr/>
        <p:txBody>
          <a:bodyPr/>
          <a:lstStyle/>
          <a:p>
            <a:fld id="{CD8304E6-5469-594D-85BC-E468E92D2243}" type="slidenum">
              <a:rPr lang="en-US" smtClean="0"/>
              <a:t>32</a:t>
            </a:fld>
            <a:endParaRPr lang="en-US" dirty="0"/>
          </a:p>
        </p:txBody>
      </p:sp>
      <p:sp>
        <p:nvSpPr>
          <p:cNvPr id="8" name="TextBox 7">
            <a:extLst>
              <a:ext uri="{FF2B5EF4-FFF2-40B4-BE49-F238E27FC236}">
                <a16:creationId xmlns:a16="http://schemas.microsoft.com/office/drawing/2014/main" id="{AA43B476-FDD0-54BC-F683-EAB32191CBA2}"/>
              </a:ext>
            </a:extLst>
          </p:cNvPr>
          <p:cNvSpPr txBox="1"/>
          <p:nvPr/>
        </p:nvSpPr>
        <p:spPr>
          <a:xfrm>
            <a:off x="3263750" y="1033365"/>
            <a:ext cx="1240661"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None</a:t>
            </a:r>
          </a:p>
        </p:txBody>
      </p:sp>
      <p:pic>
        <p:nvPicPr>
          <p:cNvPr id="10" name="Picture 9">
            <a:extLst>
              <a:ext uri="{FF2B5EF4-FFF2-40B4-BE49-F238E27FC236}">
                <a16:creationId xmlns:a16="http://schemas.microsoft.com/office/drawing/2014/main" id="{89B07658-6B3C-5DF1-3333-B3692BC5F845}"/>
              </a:ext>
            </a:extLst>
          </p:cNvPr>
          <p:cNvPicPr>
            <a:picLocks noChangeAspect="1"/>
          </p:cNvPicPr>
          <p:nvPr/>
        </p:nvPicPr>
        <p:blipFill>
          <a:blip r:embed="rId3"/>
          <a:stretch>
            <a:fillRect/>
          </a:stretch>
        </p:blipFill>
        <p:spPr>
          <a:xfrm>
            <a:off x="6035258" y="1"/>
            <a:ext cx="6000459" cy="6007260"/>
          </a:xfrm>
          <a:prstGeom prst="rect">
            <a:avLst/>
          </a:prstGeom>
        </p:spPr>
      </p:pic>
      <p:sp>
        <p:nvSpPr>
          <p:cNvPr id="11" name="TextBox 10">
            <a:extLst>
              <a:ext uri="{FF2B5EF4-FFF2-40B4-BE49-F238E27FC236}">
                <a16:creationId xmlns:a16="http://schemas.microsoft.com/office/drawing/2014/main" id="{DA27BBFC-2B4B-0065-44E7-F1ADF8C551E6}"/>
              </a:ext>
            </a:extLst>
          </p:cNvPr>
          <p:cNvSpPr txBox="1"/>
          <p:nvPr/>
        </p:nvSpPr>
        <p:spPr>
          <a:xfrm>
            <a:off x="9404048" y="1033365"/>
            <a:ext cx="1258293"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0.001</a:t>
            </a:r>
          </a:p>
        </p:txBody>
      </p:sp>
      <p:sp>
        <p:nvSpPr>
          <p:cNvPr id="12" name="Rounded Rectangle 11">
            <a:extLst>
              <a:ext uri="{FF2B5EF4-FFF2-40B4-BE49-F238E27FC236}">
                <a16:creationId xmlns:a16="http://schemas.microsoft.com/office/drawing/2014/main" id="{2C863EED-40C6-9038-F498-7A1B62948EF0}"/>
              </a:ext>
            </a:extLst>
          </p:cNvPr>
          <p:cNvSpPr/>
          <p:nvPr/>
        </p:nvSpPr>
        <p:spPr>
          <a:xfrm>
            <a:off x="6000460" y="0"/>
            <a:ext cx="1990936"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F55A6703-C61B-1CA6-1C9E-8DBF4D450E59}"/>
              </a:ext>
            </a:extLst>
          </p:cNvPr>
          <p:cNvSpPr/>
          <p:nvPr/>
        </p:nvSpPr>
        <p:spPr>
          <a:xfrm>
            <a:off x="0" y="0"/>
            <a:ext cx="1951745"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2BEA3047-9F92-5D3C-4A1A-B110E8ED9220}"/>
              </a:ext>
            </a:extLst>
          </p:cNvPr>
          <p:cNvSpPr txBox="1"/>
          <p:nvPr/>
        </p:nvSpPr>
        <p:spPr>
          <a:xfrm>
            <a:off x="3169548" y="470516"/>
            <a:ext cx="1146404" cy="276999"/>
          </a:xfrm>
          <a:prstGeom prst="rect">
            <a:avLst/>
          </a:prstGeom>
          <a:noFill/>
        </p:spPr>
        <p:txBody>
          <a:bodyPr wrap="none" rtlCol="0">
            <a:spAutoFit/>
          </a:bodyPr>
          <a:lstStyle/>
          <a:p>
            <a:r>
              <a:rPr lang="en-GB" sz="1200" dirty="0">
                <a:solidFill>
                  <a:srgbClr val="74B842"/>
                </a:solidFill>
              </a:rPr>
              <a:t>S</a:t>
            </a:r>
            <a:r>
              <a:rPr lang="en-DE" sz="1200" dirty="0">
                <a:solidFill>
                  <a:srgbClr val="74B842"/>
                </a:solidFill>
              </a:rPr>
              <a:t>ystematic bins</a:t>
            </a:r>
          </a:p>
        </p:txBody>
      </p:sp>
      <p:cxnSp>
        <p:nvCxnSpPr>
          <p:cNvPr id="16" name="Straight Arrow Connector 15">
            <a:extLst>
              <a:ext uri="{FF2B5EF4-FFF2-40B4-BE49-F238E27FC236}">
                <a16:creationId xmlns:a16="http://schemas.microsoft.com/office/drawing/2014/main" id="{49B9AFE1-652F-276B-F6B8-9A58EC7D83E9}"/>
              </a:ext>
            </a:extLst>
          </p:cNvPr>
          <p:cNvCxnSpPr/>
          <p:nvPr/>
        </p:nvCxnSpPr>
        <p:spPr>
          <a:xfrm>
            <a:off x="4323425" y="603682"/>
            <a:ext cx="1677034"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6A1838-3633-CA27-9BE8-B4C96E747FFE}"/>
              </a:ext>
            </a:extLst>
          </p:cNvPr>
          <p:cNvCxnSpPr>
            <a:stCxn id="14" idx="1"/>
          </p:cNvCxnSpPr>
          <p:nvPr/>
        </p:nvCxnSpPr>
        <p:spPr>
          <a:xfrm flipH="1" flipV="1">
            <a:off x="1951745" y="609015"/>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3807B6D-A11A-FC59-939D-F74343A313D8}"/>
              </a:ext>
            </a:extLst>
          </p:cNvPr>
          <p:cNvSpPr/>
          <p:nvPr/>
        </p:nvSpPr>
        <p:spPr>
          <a:xfrm>
            <a:off x="1846555" y="1767327"/>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3CFD1D32-01BA-430D-0D69-0F149395E1A0}"/>
              </a:ext>
            </a:extLst>
          </p:cNvPr>
          <p:cNvSpPr/>
          <p:nvPr/>
        </p:nvSpPr>
        <p:spPr>
          <a:xfrm>
            <a:off x="7871801" y="1767326"/>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4165BCCE-2B5E-BAB5-4F56-A515ACF91FF9}"/>
              </a:ext>
            </a:extLst>
          </p:cNvPr>
          <p:cNvSpPr txBox="1"/>
          <p:nvPr/>
        </p:nvSpPr>
        <p:spPr>
          <a:xfrm>
            <a:off x="3515571" y="1889682"/>
            <a:ext cx="1059329" cy="276999"/>
          </a:xfrm>
          <a:prstGeom prst="rect">
            <a:avLst/>
          </a:prstGeom>
          <a:noFill/>
        </p:spPr>
        <p:txBody>
          <a:bodyPr wrap="none" rtlCol="0">
            <a:spAutoFit/>
          </a:bodyPr>
          <a:lstStyle/>
          <a:p>
            <a:r>
              <a:rPr lang="en-GB" sz="1200" dirty="0">
                <a:solidFill>
                  <a:srgbClr val="74B842"/>
                </a:solidFill>
              </a:rPr>
              <a:t>underflow</a:t>
            </a:r>
            <a:r>
              <a:rPr lang="en-DE" sz="1200" dirty="0">
                <a:solidFill>
                  <a:srgbClr val="74B842"/>
                </a:solidFill>
              </a:rPr>
              <a:t> bin</a:t>
            </a:r>
          </a:p>
        </p:txBody>
      </p:sp>
      <p:cxnSp>
        <p:nvCxnSpPr>
          <p:cNvPr id="23" name="Straight Arrow Connector 22">
            <a:extLst>
              <a:ext uri="{FF2B5EF4-FFF2-40B4-BE49-F238E27FC236}">
                <a16:creationId xmlns:a16="http://schemas.microsoft.com/office/drawing/2014/main" id="{07120182-9640-4BCA-31CC-23271796F1C0}"/>
              </a:ext>
            </a:extLst>
          </p:cNvPr>
          <p:cNvCxnSpPr>
            <a:cxnSpLocks/>
          </p:cNvCxnSpPr>
          <p:nvPr/>
        </p:nvCxnSpPr>
        <p:spPr>
          <a:xfrm flipV="1">
            <a:off x="4669448" y="2006883"/>
            <a:ext cx="3190812" cy="15965"/>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C2955A-C615-7401-7ABF-4BAEE17307D6}"/>
              </a:ext>
            </a:extLst>
          </p:cNvPr>
          <p:cNvCxnSpPr>
            <a:stCxn id="22" idx="1"/>
          </p:cNvCxnSpPr>
          <p:nvPr/>
        </p:nvCxnSpPr>
        <p:spPr>
          <a:xfrm flipH="1" flipV="1">
            <a:off x="2297768" y="2028181"/>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3AB8EB5-9D72-7197-A264-AD6515BB34C7}"/>
              </a:ext>
            </a:extLst>
          </p:cNvPr>
          <p:cNvSpPr/>
          <p:nvPr/>
        </p:nvSpPr>
        <p:spPr>
          <a:xfrm>
            <a:off x="5592932"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ounded Rectangle 26">
            <a:extLst>
              <a:ext uri="{FF2B5EF4-FFF2-40B4-BE49-F238E27FC236}">
                <a16:creationId xmlns:a16="http://schemas.microsoft.com/office/drawing/2014/main" id="{37A7A059-EC67-A80E-72E6-13BE7A511492}"/>
              </a:ext>
            </a:extLst>
          </p:cNvPr>
          <p:cNvSpPr/>
          <p:nvPr/>
        </p:nvSpPr>
        <p:spPr>
          <a:xfrm>
            <a:off x="11628190"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27">
            <a:extLst>
              <a:ext uri="{FF2B5EF4-FFF2-40B4-BE49-F238E27FC236}">
                <a16:creationId xmlns:a16="http://schemas.microsoft.com/office/drawing/2014/main" id="{A02532DA-5322-95CE-119F-EFF1C73955E4}"/>
              </a:ext>
            </a:extLst>
          </p:cNvPr>
          <p:cNvSpPr txBox="1"/>
          <p:nvPr/>
        </p:nvSpPr>
        <p:spPr>
          <a:xfrm>
            <a:off x="7551271" y="6043306"/>
            <a:ext cx="967381" cy="276999"/>
          </a:xfrm>
          <a:prstGeom prst="rect">
            <a:avLst/>
          </a:prstGeom>
          <a:noFill/>
        </p:spPr>
        <p:txBody>
          <a:bodyPr wrap="none" rtlCol="0">
            <a:spAutoFit/>
          </a:bodyPr>
          <a:lstStyle/>
          <a:p>
            <a:r>
              <a:rPr lang="en-GB" sz="1200" dirty="0">
                <a:solidFill>
                  <a:srgbClr val="74B842"/>
                </a:solidFill>
              </a:rPr>
              <a:t>overflow</a:t>
            </a:r>
            <a:r>
              <a:rPr lang="en-DE" sz="1200" dirty="0">
                <a:solidFill>
                  <a:srgbClr val="74B842"/>
                </a:solidFill>
              </a:rPr>
              <a:t> bin</a:t>
            </a:r>
          </a:p>
        </p:txBody>
      </p:sp>
      <p:cxnSp>
        <p:nvCxnSpPr>
          <p:cNvPr id="29" name="Straight Arrow Connector 28">
            <a:extLst>
              <a:ext uri="{FF2B5EF4-FFF2-40B4-BE49-F238E27FC236}">
                <a16:creationId xmlns:a16="http://schemas.microsoft.com/office/drawing/2014/main" id="{701867E7-7701-CEE9-AF25-5F6889FBE547}"/>
              </a:ext>
            </a:extLst>
          </p:cNvPr>
          <p:cNvCxnSpPr>
            <a:cxnSpLocks/>
          </p:cNvCxnSpPr>
          <p:nvPr/>
        </p:nvCxnSpPr>
        <p:spPr>
          <a:xfrm flipV="1">
            <a:off x="8705148" y="5947473"/>
            <a:ext cx="2986743" cy="228999"/>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961BA2-E193-4081-D17A-D47E51BDD240}"/>
              </a:ext>
            </a:extLst>
          </p:cNvPr>
          <p:cNvCxnSpPr>
            <a:cxnSpLocks/>
            <a:stCxn id="28" idx="1"/>
          </p:cNvCxnSpPr>
          <p:nvPr/>
        </p:nvCxnSpPr>
        <p:spPr>
          <a:xfrm flipH="1" flipV="1">
            <a:off x="6000459" y="5947473"/>
            <a:ext cx="1550812" cy="234333"/>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EF2904B-FE6A-1837-4B84-849746F2326A}"/>
              </a:ext>
            </a:extLst>
          </p:cNvPr>
          <p:cNvSpPr/>
          <p:nvPr/>
        </p:nvSpPr>
        <p:spPr>
          <a:xfrm rot="18953784">
            <a:off x="9570116" y="1834223"/>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7" name="Rounded Rectangle 36">
            <a:extLst>
              <a:ext uri="{FF2B5EF4-FFF2-40B4-BE49-F238E27FC236}">
                <a16:creationId xmlns:a16="http://schemas.microsoft.com/office/drawing/2014/main" id="{563CED9C-242D-7F4B-F38B-6A689517BAFC}"/>
              </a:ext>
            </a:extLst>
          </p:cNvPr>
          <p:cNvSpPr/>
          <p:nvPr/>
        </p:nvSpPr>
        <p:spPr>
          <a:xfrm rot="18953784">
            <a:off x="3565200" y="1876619"/>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8" name="TextBox 37">
            <a:extLst>
              <a:ext uri="{FF2B5EF4-FFF2-40B4-BE49-F238E27FC236}">
                <a16:creationId xmlns:a16="http://schemas.microsoft.com/office/drawing/2014/main" id="{7434519D-87C0-5765-FB37-56808FEA6EA8}"/>
              </a:ext>
            </a:extLst>
          </p:cNvPr>
          <p:cNvSpPr txBox="1"/>
          <p:nvPr/>
        </p:nvSpPr>
        <p:spPr>
          <a:xfrm>
            <a:off x="2579806" y="6176472"/>
            <a:ext cx="4245265" cy="646331"/>
          </a:xfrm>
          <a:prstGeom prst="rect">
            <a:avLst/>
          </a:prstGeom>
          <a:noFill/>
        </p:spPr>
        <p:txBody>
          <a:bodyPr wrap="none" rtlCol="0">
            <a:spAutoFit/>
          </a:bodyPr>
          <a:lstStyle/>
          <a:p>
            <a:pPr marL="285750" indent="-285750">
              <a:buFont typeface="Wingdings" pitchFamily="2" charset="2"/>
              <a:buChar char="Ø"/>
            </a:pPr>
            <a:r>
              <a:rPr lang="en-DE" dirty="0"/>
              <a:t>Regularization minimizes the correlation</a:t>
            </a:r>
          </a:p>
          <a:p>
            <a:pPr marL="285750" indent="-285750">
              <a:buFont typeface="Wingdings" pitchFamily="2" charset="2"/>
              <a:buChar char="Ø"/>
            </a:pPr>
            <a:r>
              <a:rPr lang="en-DE" dirty="0"/>
              <a:t>Find tau with the minimum correlation</a:t>
            </a:r>
          </a:p>
        </p:txBody>
      </p:sp>
    </p:spTree>
    <p:extLst>
      <p:ext uri="{BB962C8B-B14F-4D97-AF65-F5344CB8AC3E}">
        <p14:creationId xmlns:p14="http://schemas.microsoft.com/office/powerpoint/2010/main" val="2326084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EA7A-6BDE-4B12-DBC2-69D80D08EB19}"/>
              </a:ext>
            </a:extLst>
          </p:cNvPr>
          <p:cNvSpPr>
            <a:spLocks noGrp="1"/>
          </p:cNvSpPr>
          <p:nvPr>
            <p:ph type="title"/>
          </p:nvPr>
        </p:nvSpPr>
        <p:spPr/>
        <p:txBody>
          <a:bodyPr/>
          <a:lstStyle/>
          <a:p>
            <a:r>
              <a:rPr lang="en-DE" dirty="0"/>
              <a:t>Conclusion</a:t>
            </a:r>
          </a:p>
        </p:txBody>
      </p:sp>
      <p:sp>
        <p:nvSpPr>
          <p:cNvPr id="3" name="Content Placeholder 2">
            <a:extLst>
              <a:ext uri="{FF2B5EF4-FFF2-40B4-BE49-F238E27FC236}">
                <a16:creationId xmlns:a16="http://schemas.microsoft.com/office/drawing/2014/main" id="{259D51C0-E774-B280-FA05-EC5DE712F923}"/>
              </a:ext>
            </a:extLst>
          </p:cNvPr>
          <p:cNvSpPr>
            <a:spLocks noGrp="1"/>
          </p:cNvSpPr>
          <p:nvPr>
            <p:ph idx="1"/>
          </p:nvPr>
        </p:nvSpPr>
        <p:spPr>
          <a:xfrm>
            <a:off x="538480" y="1118326"/>
            <a:ext cx="11508010" cy="5069523"/>
          </a:xfrm>
        </p:spPr>
        <p:txBody>
          <a:bodyPr/>
          <a:lstStyle/>
          <a:p>
            <a:r>
              <a:rPr lang="en-DE" dirty="0"/>
              <a:t>Unfold muon event rate  ✅ </a:t>
            </a:r>
          </a:p>
          <a:p>
            <a:r>
              <a:rPr lang="en-DE" dirty="0"/>
              <a:t>Unfold muon flux at surface  ✅</a:t>
            </a:r>
          </a:p>
          <a:p>
            <a:r>
              <a:rPr lang="en-DE" dirty="0"/>
              <a:t>Parameterize ice systematics ✅</a:t>
            </a:r>
          </a:p>
          <a:p>
            <a:pPr lvl="1"/>
            <a:r>
              <a:rPr lang="en-DE" dirty="0"/>
              <a:t>Small impact from Scattering, Hole Ice p0 , and Hole Ice p1</a:t>
            </a:r>
          </a:p>
          <a:p>
            <a:pPr lvl="1"/>
            <a:r>
              <a:rPr lang="en-DE" dirty="0"/>
              <a:t>Linear parameterization of Absorption and DOMEfficiency </a:t>
            </a:r>
          </a:p>
          <a:p>
            <a:r>
              <a:rPr lang="en-DE" dirty="0"/>
              <a:t>Unfold muon flux with systematics ✅</a:t>
            </a:r>
          </a:p>
          <a:p>
            <a:endParaRPr lang="en-DE" dirty="0"/>
          </a:p>
          <a:p>
            <a:endParaRPr lang="en-DE" dirty="0"/>
          </a:p>
          <a:p>
            <a:pPr marL="0" indent="0">
              <a:buNone/>
            </a:pPr>
            <a:r>
              <a:rPr lang="en-DE" dirty="0">
                <a:solidFill>
                  <a:srgbClr val="74B842"/>
                </a:solidFill>
              </a:rPr>
              <a:t>Next steps</a:t>
            </a:r>
          </a:p>
          <a:p>
            <a:r>
              <a:rPr lang="de-DE" dirty="0"/>
              <a:t>Test </a:t>
            </a:r>
            <a:r>
              <a:rPr lang="de-DE" dirty="0" err="1"/>
              <a:t>impact</a:t>
            </a:r>
            <a:r>
              <a:rPr lang="de-DE" dirty="0"/>
              <a:t> </a:t>
            </a:r>
            <a:r>
              <a:rPr lang="de-DE" dirty="0" err="1"/>
              <a:t>of</a:t>
            </a:r>
            <a:r>
              <a:rPr lang="de-DE" dirty="0"/>
              <a:t> different </a:t>
            </a:r>
            <a:r>
              <a:rPr lang="de-DE" dirty="0" err="1"/>
              <a:t>primary</a:t>
            </a:r>
            <a:r>
              <a:rPr lang="de-DE" dirty="0"/>
              <a:t> </a:t>
            </a:r>
            <a:r>
              <a:rPr lang="de-DE" dirty="0" err="1"/>
              <a:t>models</a:t>
            </a:r>
            <a:r>
              <a:rPr lang="de-DE" dirty="0"/>
              <a:t> (</a:t>
            </a:r>
            <a:r>
              <a:rPr lang="de-DE" dirty="0" err="1"/>
              <a:t>spectral</a:t>
            </a:r>
            <a:r>
              <a:rPr lang="de-DE" dirty="0"/>
              <a:t> </a:t>
            </a:r>
            <a:r>
              <a:rPr lang="de-DE" dirty="0" err="1"/>
              <a:t>index</a:t>
            </a:r>
            <a:r>
              <a:rPr lang="de-DE" dirty="0"/>
              <a:t>)</a:t>
            </a:r>
            <a:endParaRPr lang="en-DE" dirty="0"/>
          </a:p>
          <a:p>
            <a:r>
              <a:rPr lang="en-DE" dirty="0"/>
              <a:t>Choose optimal regularization</a:t>
            </a:r>
          </a:p>
          <a:p>
            <a:pPr lvl="1"/>
            <a:endParaRPr lang="en-DE" dirty="0"/>
          </a:p>
        </p:txBody>
      </p:sp>
      <p:sp>
        <p:nvSpPr>
          <p:cNvPr id="4" name="Date Placeholder 3">
            <a:extLst>
              <a:ext uri="{FF2B5EF4-FFF2-40B4-BE49-F238E27FC236}">
                <a16:creationId xmlns:a16="http://schemas.microsoft.com/office/drawing/2014/main" id="{42210B41-BB87-95C4-2D14-83CE8B96A6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02254D2-58EF-9559-C2AE-0C90F1F0371D}"/>
              </a:ext>
            </a:extLst>
          </p:cNvPr>
          <p:cNvSpPr>
            <a:spLocks noGrp="1"/>
          </p:cNvSpPr>
          <p:nvPr>
            <p:ph type="sldNum" sz="quarter" idx="12"/>
          </p:nvPr>
        </p:nvSpPr>
        <p:spPr/>
        <p:txBody>
          <a:bodyPr/>
          <a:lstStyle/>
          <a:p>
            <a:fld id="{CD8304E6-5469-594D-85BC-E468E92D2243}" type="slidenum">
              <a:rPr lang="en-US" smtClean="0"/>
              <a:t>33</a:t>
            </a:fld>
            <a:endParaRPr lang="en-US"/>
          </a:p>
        </p:txBody>
      </p:sp>
      <p:pic>
        <p:nvPicPr>
          <p:cNvPr id="6" name="Picture 2" descr="Logo Cosmic Interacting Matters">
            <a:extLst>
              <a:ext uri="{FF2B5EF4-FFF2-40B4-BE49-F238E27FC236}">
                <a16:creationId xmlns:a16="http://schemas.microsoft.com/office/drawing/2014/main" id="{E45AB3EF-A98B-68F7-CCA9-188AFFE30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51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34</a:t>
            </a:fld>
            <a:endParaRPr lang="en-US"/>
          </a:p>
        </p:txBody>
      </p:sp>
    </p:spTree>
    <p:extLst>
      <p:ext uri="{BB962C8B-B14F-4D97-AF65-F5344CB8AC3E}">
        <p14:creationId xmlns:p14="http://schemas.microsoft.com/office/powerpoint/2010/main" val="360771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BD30F-269B-24CD-02C1-156F42B1DF3C}"/>
              </a:ext>
            </a:extLst>
          </p:cNvPr>
          <p:cNvPicPr>
            <a:picLocks noChangeAspect="1"/>
          </p:cNvPicPr>
          <p:nvPr/>
        </p:nvPicPr>
        <p:blipFill>
          <a:blip r:embed="rId2"/>
          <a:stretch>
            <a:fillRect/>
          </a:stretch>
        </p:blipFill>
        <p:spPr>
          <a:xfrm>
            <a:off x="-1" y="2486030"/>
            <a:ext cx="5917475" cy="4371970"/>
          </a:xfrm>
          <a:prstGeom prst="rect">
            <a:avLst/>
          </a:prstGeom>
        </p:spPr>
      </p:pic>
      <p:pic>
        <p:nvPicPr>
          <p:cNvPr id="5" name="Picture 4">
            <a:extLst>
              <a:ext uri="{FF2B5EF4-FFF2-40B4-BE49-F238E27FC236}">
                <a16:creationId xmlns:a16="http://schemas.microsoft.com/office/drawing/2014/main" id="{621CB3A1-FBE2-8DDA-C9C8-DADB027A3840}"/>
              </a:ext>
            </a:extLst>
          </p:cNvPr>
          <p:cNvPicPr>
            <a:picLocks noChangeAspect="1"/>
          </p:cNvPicPr>
          <p:nvPr/>
        </p:nvPicPr>
        <p:blipFill>
          <a:blip r:embed="rId3"/>
          <a:stretch>
            <a:fillRect/>
          </a:stretch>
        </p:blipFill>
        <p:spPr>
          <a:xfrm>
            <a:off x="6274525" y="2486030"/>
            <a:ext cx="5917475" cy="4371970"/>
          </a:xfrm>
          <a:prstGeom prst="rect">
            <a:avLst/>
          </a:prstGeom>
        </p:spPr>
      </p:pic>
      <p:sp>
        <p:nvSpPr>
          <p:cNvPr id="6" name="Title 5">
            <a:extLst>
              <a:ext uri="{FF2B5EF4-FFF2-40B4-BE49-F238E27FC236}">
                <a16:creationId xmlns:a16="http://schemas.microsoft.com/office/drawing/2014/main" id="{F7DC1ED2-E3C9-D750-05EA-2DEF8780ECB8}"/>
              </a:ext>
            </a:extLst>
          </p:cNvPr>
          <p:cNvSpPr>
            <a:spLocks noGrp="1"/>
          </p:cNvSpPr>
          <p:nvPr>
            <p:ph type="title"/>
          </p:nvPr>
        </p:nvSpPr>
        <p:spPr/>
        <p:txBody>
          <a:bodyPr/>
          <a:lstStyle/>
          <a:p>
            <a:r>
              <a:rPr lang="en-DE" dirty="0"/>
              <a:t>Relation between primary energy and muon energy at surface and entry</a:t>
            </a:r>
          </a:p>
        </p:txBody>
      </p:sp>
    </p:spTree>
    <p:extLst>
      <p:ext uri="{BB962C8B-B14F-4D97-AF65-F5344CB8AC3E}">
        <p14:creationId xmlns:p14="http://schemas.microsoft.com/office/powerpoint/2010/main" val="1512717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36</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37</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38</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D884-0874-6AB3-8751-BD2709E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4E67-5415-1D1C-80D2-FF8038D94E39}"/>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7F136847-66E0-E10A-81AC-2DC721961B4F}"/>
              </a:ext>
            </a:extLst>
          </p:cNvPr>
          <p:cNvSpPr>
            <a:spLocks noGrp="1"/>
          </p:cNvSpPr>
          <p:nvPr>
            <p:ph type="subTitle" idx="1"/>
          </p:nvPr>
        </p:nvSpPr>
        <p:spPr>
          <a:xfrm>
            <a:off x="1524000" y="3967163"/>
            <a:ext cx="9144000" cy="2754312"/>
          </a:xfrm>
        </p:spPr>
        <p:txBody>
          <a:bodyPr>
            <a:normAutofit fontScale="62500" lnSpcReduction="20000"/>
          </a:bodyPr>
          <a:lstStyle/>
          <a:p>
            <a:r>
              <a:rPr lang="en-DE" sz="3200" dirty="0"/>
              <a:t>Snowstorm</a:t>
            </a:r>
          </a:p>
          <a:p>
            <a:endParaRPr lang="en-DE" dirty="0"/>
          </a:p>
          <a:p>
            <a:r>
              <a:rPr lang="en-DE" sz="2600" dirty="0"/>
              <a:t>Absorption</a:t>
            </a:r>
          </a:p>
          <a:p>
            <a:r>
              <a:rPr lang="en-DE" sz="2600" dirty="0"/>
              <a:t>Scattering</a:t>
            </a:r>
          </a:p>
          <a:p>
            <a:r>
              <a:rPr lang="en-DE" sz="2600" dirty="0"/>
              <a:t>DOMEfficiency</a:t>
            </a:r>
          </a:p>
          <a:p>
            <a:r>
              <a:rPr lang="en-DE" sz="2600" dirty="0"/>
              <a:t>HoleIce 0</a:t>
            </a:r>
          </a:p>
          <a:p>
            <a:r>
              <a:rPr lang="en-DE" sz="2600" dirty="0"/>
              <a:t>HoleIce 1</a:t>
            </a:r>
          </a:p>
          <a:p>
            <a:br>
              <a:rPr lang="en-DE" dirty="0"/>
            </a:br>
            <a:br>
              <a:rPr lang="en-DE" dirty="0"/>
            </a:br>
            <a:endParaRPr lang="en-DE" dirty="0"/>
          </a:p>
        </p:txBody>
      </p:sp>
      <p:sp>
        <p:nvSpPr>
          <p:cNvPr id="4" name="Date Placeholder 3">
            <a:extLst>
              <a:ext uri="{FF2B5EF4-FFF2-40B4-BE49-F238E27FC236}">
                <a16:creationId xmlns:a16="http://schemas.microsoft.com/office/drawing/2014/main" id="{10F85033-226B-5BEC-E9D8-A88A5EC6C04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F733D8-0593-AE14-0495-E090C6F3D20B}"/>
              </a:ext>
            </a:extLst>
          </p:cNvPr>
          <p:cNvSpPr>
            <a:spLocks noGrp="1"/>
          </p:cNvSpPr>
          <p:nvPr>
            <p:ph type="sldNum" sz="quarter" idx="12"/>
          </p:nvPr>
        </p:nvSpPr>
        <p:spPr/>
        <p:txBody>
          <a:bodyPr/>
          <a:lstStyle/>
          <a:p>
            <a:fld id="{CD8304E6-5469-594D-85BC-E468E92D2243}" type="slidenum">
              <a:rPr lang="en-US" smtClean="0"/>
              <a:t>39</a:t>
            </a:fld>
            <a:endParaRPr lang="en-US"/>
          </a:p>
        </p:txBody>
      </p:sp>
    </p:spTree>
    <p:extLst>
      <p:ext uri="{BB962C8B-B14F-4D97-AF65-F5344CB8AC3E}">
        <p14:creationId xmlns:p14="http://schemas.microsoft.com/office/powerpoint/2010/main" val="834456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E39E-7D4D-A11E-9040-603EC5BB0E44}"/>
              </a:ext>
            </a:extLst>
          </p:cNvPr>
          <p:cNvSpPr>
            <a:spLocks noGrp="1"/>
          </p:cNvSpPr>
          <p:nvPr>
            <p:ph type="title"/>
          </p:nvPr>
        </p:nvSpPr>
        <p:spPr/>
        <p:txBody>
          <a:bodyPr/>
          <a:lstStyle/>
          <a:p>
            <a:r>
              <a:rPr lang="en-DE" dirty="0"/>
              <a:t>Unblinding Roadmap</a:t>
            </a:r>
          </a:p>
        </p:txBody>
      </p:sp>
      <p:sp>
        <p:nvSpPr>
          <p:cNvPr id="3" name="Content Placeholder 2">
            <a:extLst>
              <a:ext uri="{FF2B5EF4-FFF2-40B4-BE49-F238E27FC236}">
                <a16:creationId xmlns:a16="http://schemas.microsoft.com/office/drawing/2014/main" id="{F6108B6F-236A-B79C-7E87-25A257AC663D}"/>
              </a:ext>
            </a:extLst>
          </p:cNvPr>
          <p:cNvSpPr>
            <a:spLocks noGrp="1"/>
          </p:cNvSpPr>
          <p:nvPr>
            <p:ph idx="1"/>
          </p:nvPr>
        </p:nvSpPr>
        <p:spPr/>
        <p:txBody>
          <a:bodyPr/>
          <a:lstStyle/>
          <a:p>
            <a:r>
              <a:rPr lang="en-DE" dirty="0"/>
              <a:t>Unblind unfolding of the atmospheric muon flux for ICRC </a:t>
            </a:r>
            <a:r>
              <a:rPr lang="en-DE" dirty="0">
                <a:sym typeface="Wingdings" pitchFamily="2" charset="2"/>
              </a:rPr>
              <a:t></a:t>
            </a:r>
            <a:r>
              <a:rPr lang="en-DE" dirty="0"/>
              <a:t> unblinding request deadline May 1st</a:t>
            </a:r>
          </a:p>
          <a:p>
            <a:pPr lvl="1">
              <a:buFont typeface="Wingdings" pitchFamily="2" charset="2"/>
              <a:buChar char="q"/>
            </a:pPr>
            <a:r>
              <a:rPr lang="en-DE" dirty="0"/>
              <a:t> CRWG review </a:t>
            </a:r>
            <a:r>
              <a:rPr lang="en-DE" dirty="0">
                <a:sym typeface="Wingdings" pitchFamily="2" charset="2"/>
              </a:rPr>
              <a:t> today</a:t>
            </a:r>
          </a:p>
          <a:p>
            <a:pPr lvl="1">
              <a:buFont typeface="Wingdings" pitchFamily="2" charset="2"/>
              <a:buChar char="q"/>
            </a:pPr>
            <a:r>
              <a:rPr lang="en-DE" dirty="0">
                <a:sym typeface="Wingdings" pitchFamily="2" charset="2"/>
              </a:rPr>
              <a:t> Technical review  next 2 weeks</a:t>
            </a:r>
          </a:p>
          <a:p>
            <a:pPr lvl="1">
              <a:buFont typeface="Wingdings" pitchFamily="2" charset="2"/>
              <a:buChar char="q"/>
            </a:pPr>
            <a:r>
              <a:rPr lang="en-DE" dirty="0">
                <a:sym typeface="Wingdings" pitchFamily="2" charset="2"/>
              </a:rPr>
              <a:t> Collaboration review  until May 1st</a:t>
            </a:r>
            <a:endParaRPr lang="en-DE" dirty="0"/>
          </a:p>
          <a:p>
            <a:pPr lvl="1">
              <a:buFont typeface="Wingdings" pitchFamily="2" charset="2"/>
              <a:buChar char="Ø"/>
            </a:pPr>
            <a:r>
              <a:rPr lang="en-DE" dirty="0"/>
              <a:t>ICRC proceedings with unfolded muon flux</a:t>
            </a:r>
          </a:p>
          <a:p>
            <a:pPr lvl="1">
              <a:buFont typeface="Wingdings" pitchFamily="2" charset="2"/>
              <a:buChar char="Ø"/>
            </a:pPr>
            <a:endParaRPr lang="en-DE" dirty="0"/>
          </a:p>
          <a:p>
            <a:r>
              <a:rPr lang="en-DE" dirty="0"/>
              <a:t>Run forward fit as post-unblinding check </a:t>
            </a:r>
            <a:r>
              <a:rPr lang="en-DE" dirty="0">
                <a:sym typeface="Wingdings" pitchFamily="2" charset="2"/>
              </a:rPr>
              <a:t> unblind in summer </a:t>
            </a:r>
          </a:p>
          <a:p>
            <a:pPr lvl="1"/>
            <a:r>
              <a:rPr lang="en-DE" dirty="0">
                <a:sym typeface="Wingdings" pitchFamily="2" charset="2"/>
              </a:rPr>
              <a:t>About 1-2 months behind</a:t>
            </a:r>
          </a:p>
          <a:p>
            <a:pPr lvl="1"/>
            <a:r>
              <a:rPr lang="en-GB" dirty="0">
                <a:sym typeface="Wingdings" pitchFamily="2" charset="2"/>
              </a:rPr>
              <a:t>Method is fundamentally different from</a:t>
            </a:r>
            <a:r>
              <a:rPr lang="en-DE" dirty="0">
                <a:sym typeface="Wingdings" pitchFamily="2" charset="2"/>
              </a:rPr>
              <a:t> unfolding  blindness not violated</a:t>
            </a:r>
          </a:p>
          <a:p>
            <a:pPr marL="0" indent="0">
              <a:buNone/>
            </a:pPr>
            <a:endParaRPr lang="en-DE" dirty="0">
              <a:sym typeface="Wingdings" pitchFamily="2" charset="2"/>
            </a:endParaRPr>
          </a:p>
          <a:p>
            <a:endParaRPr lang="en-DE" dirty="0">
              <a:sym typeface="Wingdings" pitchFamily="2" charset="2"/>
            </a:endParaRPr>
          </a:p>
          <a:p>
            <a:pPr>
              <a:buFont typeface="Wingdings" pitchFamily="2" charset="2"/>
              <a:buChar char="Ø"/>
            </a:pPr>
            <a:r>
              <a:rPr lang="en-DE" dirty="0">
                <a:solidFill>
                  <a:srgbClr val="74B842"/>
                </a:solidFill>
                <a:sym typeface="Wingdings" pitchFamily="2" charset="2"/>
              </a:rPr>
              <a:t> Journal paper proposal: includes both the unfolded muon flux and the normalization fit </a:t>
            </a:r>
          </a:p>
          <a:p>
            <a:pPr lvl="1">
              <a:buFont typeface="Wingdings" pitchFamily="2" charset="2"/>
              <a:buChar char="Ø"/>
            </a:pPr>
            <a:r>
              <a:rPr lang="en-DE" dirty="0">
                <a:solidFill>
                  <a:srgbClr val="74B842"/>
                </a:solidFill>
                <a:sym typeface="Wingdings" pitchFamily="2" charset="2"/>
              </a:rPr>
              <a:t> finish first draft in Autumn</a:t>
            </a:r>
            <a:endParaRPr lang="en-DE" dirty="0">
              <a:solidFill>
                <a:srgbClr val="74B842"/>
              </a:solidFill>
            </a:endParaRPr>
          </a:p>
          <a:p>
            <a:endParaRPr lang="en-DE" dirty="0"/>
          </a:p>
        </p:txBody>
      </p:sp>
      <p:sp>
        <p:nvSpPr>
          <p:cNvPr id="4" name="Date Placeholder 3">
            <a:extLst>
              <a:ext uri="{FF2B5EF4-FFF2-40B4-BE49-F238E27FC236}">
                <a16:creationId xmlns:a16="http://schemas.microsoft.com/office/drawing/2014/main" id="{220DD78F-B9D8-7A3B-4D93-7CD6C1E4EB8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636E699-3B71-95A7-B28C-62C1A2CD5247}"/>
              </a:ext>
            </a:extLst>
          </p:cNvPr>
          <p:cNvSpPr>
            <a:spLocks noGrp="1"/>
          </p:cNvSpPr>
          <p:nvPr>
            <p:ph type="sldNum" sz="quarter" idx="12"/>
          </p:nvPr>
        </p:nvSpPr>
        <p:spPr/>
        <p:txBody>
          <a:bodyPr/>
          <a:lstStyle/>
          <a:p>
            <a:fld id="{CD8304E6-5469-594D-85BC-E468E92D2243}" type="slidenum">
              <a:rPr lang="en-US" smtClean="0"/>
              <a:t>4</a:t>
            </a:fld>
            <a:endParaRPr lang="en-US"/>
          </a:p>
        </p:txBody>
      </p:sp>
    </p:spTree>
    <p:extLst>
      <p:ext uri="{BB962C8B-B14F-4D97-AF65-F5344CB8AC3E}">
        <p14:creationId xmlns:p14="http://schemas.microsoft.com/office/powerpoint/2010/main" val="4145092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5538-990B-6B99-3DE5-0E8C06D3913C}"/>
              </a:ext>
            </a:extLst>
          </p:cNvPr>
          <p:cNvSpPr>
            <a:spLocks noGrp="1"/>
          </p:cNvSpPr>
          <p:nvPr>
            <p:ph type="title"/>
          </p:nvPr>
        </p:nvSpPr>
        <p:spPr/>
        <p:txBody>
          <a:bodyPr/>
          <a:lstStyle/>
          <a:p>
            <a:r>
              <a:rPr lang="en-DE" dirty="0"/>
              <a:t>Fit ice systematics: </a:t>
            </a:r>
          </a:p>
        </p:txBody>
      </p:sp>
      <p:sp>
        <p:nvSpPr>
          <p:cNvPr id="4" name="Date Placeholder 3">
            <a:extLst>
              <a:ext uri="{FF2B5EF4-FFF2-40B4-BE49-F238E27FC236}">
                <a16:creationId xmlns:a16="http://schemas.microsoft.com/office/drawing/2014/main" id="{5B2B2D51-EE4B-9153-D10D-A62F264225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A00C7A3-6CBA-2720-0A47-B06EDBE2611B}"/>
              </a:ext>
            </a:extLst>
          </p:cNvPr>
          <p:cNvSpPr>
            <a:spLocks noGrp="1"/>
          </p:cNvSpPr>
          <p:nvPr>
            <p:ph type="sldNum" sz="quarter" idx="12"/>
          </p:nvPr>
        </p:nvSpPr>
        <p:spPr/>
        <p:txBody>
          <a:bodyPr/>
          <a:lstStyle/>
          <a:p>
            <a:fld id="{CD8304E6-5469-594D-85BC-E468E92D2243}" type="slidenum">
              <a:rPr lang="en-US" smtClean="0"/>
              <a:t>40</a:t>
            </a:fld>
            <a:endParaRPr lang="en-US"/>
          </a:p>
        </p:txBody>
      </p:sp>
      <p:pic>
        <p:nvPicPr>
          <p:cNvPr id="10" name="Picture 9" descr="A graph of absorption&#10;&#10;Description automatically generated">
            <a:extLst>
              <a:ext uri="{FF2B5EF4-FFF2-40B4-BE49-F238E27FC236}">
                <a16:creationId xmlns:a16="http://schemas.microsoft.com/office/drawing/2014/main" id="{6764747F-E7A1-4D3A-61C7-99291D035A94}"/>
              </a:ext>
            </a:extLst>
          </p:cNvPr>
          <p:cNvPicPr>
            <a:picLocks noChangeAspect="1"/>
          </p:cNvPicPr>
          <p:nvPr/>
        </p:nvPicPr>
        <p:blipFill>
          <a:blip r:embed="rId2"/>
          <a:stretch>
            <a:fillRect/>
          </a:stretch>
        </p:blipFill>
        <p:spPr>
          <a:xfrm>
            <a:off x="5492596" y="932894"/>
            <a:ext cx="3118004" cy="233850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21D34B9B-F7F8-249C-8FCF-0EDFE792CFFA}"/>
              </a:ext>
            </a:extLst>
          </p:cNvPr>
          <p:cNvPicPr>
            <a:picLocks noChangeAspect="1"/>
          </p:cNvPicPr>
          <p:nvPr/>
        </p:nvPicPr>
        <p:blipFill>
          <a:blip r:embed="rId3"/>
          <a:stretch>
            <a:fillRect/>
          </a:stretch>
        </p:blipFill>
        <p:spPr>
          <a:xfrm>
            <a:off x="5492596" y="3428999"/>
            <a:ext cx="3118004" cy="2338503"/>
          </a:xfrm>
          <a:prstGeom prst="rect">
            <a:avLst/>
          </a:prstGeom>
        </p:spPr>
      </p:pic>
      <p:pic>
        <p:nvPicPr>
          <p:cNvPr id="14" name="Picture 13" descr="A graph with blue lines and dots&#10;&#10;Description automatically generated">
            <a:extLst>
              <a:ext uri="{FF2B5EF4-FFF2-40B4-BE49-F238E27FC236}">
                <a16:creationId xmlns:a16="http://schemas.microsoft.com/office/drawing/2014/main" id="{C7E8B4A4-8913-7C4D-4D50-DA2ABACEA5CD}"/>
              </a:ext>
            </a:extLst>
          </p:cNvPr>
          <p:cNvPicPr>
            <a:picLocks noChangeAspect="1"/>
          </p:cNvPicPr>
          <p:nvPr/>
        </p:nvPicPr>
        <p:blipFill>
          <a:blip r:embed="rId4"/>
          <a:stretch>
            <a:fillRect/>
          </a:stretch>
        </p:blipFill>
        <p:spPr>
          <a:xfrm>
            <a:off x="8820616" y="3428999"/>
            <a:ext cx="3118004" cy="2338503"/>
          </a:xfrm>
          <a:prstGeom prst="rect">
            <a:avLst/>
          </a:prstGeom>
        </p:spPr>
      </p:pic>
      <p:pic>
        <p:nvPicPr>
          <p:cNvPr id="16" name="Picture 15" descr="A graph of a function&#10;&#10;Description automatically generated">
            <a:extLst>
              <a:ext uri="{FF2B5EF4-FFF2-40B4-BE49-F238E27FC236}">
                <a16:creationId xmlns:a16="http://schemas.microsoft.com/office/drawing/2014/main" id="{8F082187-E62B-B581-FA6F-684E7A847B01}"/>
              </a:ext>
            </a:extLst>
          </p:cNvPr>
          <p:cNvPicPr>
            <a:picLocks noChangeAspect="1"/>
          </p:cNvPicPr>
          <p:nvPr/>
        </p:nvPicPr>
        <p:blipFill>
          <a:blip r:embed="rId5"/>
          <a:stretch>
            <a:fillRect/>
          </a:stretch>
        </p:blipFill>
        <p:spPr>
          <a:xfrm>
            <a:off x="8820616" y="932895"/>
            <a:ext cx="3118004" cy="2338503"/>
          </a:xfrm>
          <a:prstGeom prst="rect">
            <a:avLst/>
          </a:prstGeom>
        </p:spPr>
      </p:pic>
      <p:pic>
        <p:nvPicPr>
          <p:cNvPr id="18" name="Picture 17" descr="A graph with blue lines and dots&#10;&#10;Description automatically generated">
            <a:extLst>
              <a:ext uri="{FF2B5EF4-FFF2-40B4-BE49-F238E27FC236}">
                <a16:creationId xmlns:a16="http://schemas.microsoft.com/office/drawing/2014/main" id="{EE7286A3-85A9-0FE8-C5B9-12B69BA7878C}"/>
              </a:ext>
            </a:extLst>
          </p:cNvPr>
          <p:cNvPicPr>
            <a:picLocks noChangeAspect="1"/>
          </p:cNvPicPr>
          <p:nvPr/>
        </p:nvPicPr>
        <p:blipFill>
          <a:blip r:embed="rId6"/>
          <a:stretch>
            <a:fillRect/>
          </a:stretch>
        </p:blipFill>
        <p:spPr>
          <a:xfrm>
            <a:off x="61096" y="2440141"/>
            <a:ext cx="5221612" cy="3916209"/>
          </a:xfrm>
          <a:prstGeom prst="rect">
            <a:avLst/>
          </a:prstGeom>
        </p:spPr>
      </p:pic>
      <p:sp>
        <p:nvSpPr>
          <p:cNvPr id="19" name="TextBox 18">
            <a:extLst>
              <a:ext uri="{FF2B5EF4-FFF2-40B4-BE49-F238E27FC236}">
                <a16:creationId xmlns:a16="http://schemas.microsoft.com/office/drawing/2014/main" id="{AF44CE57-9E68-A027-35AB-3CDBA6AFB68C}"/>
              </a:ext>
            </a:extLst>
          </p:cNvPr>
          <p:cNvSpPr txBox="1"/>
          <p:nvPr/>
        </p:nvSpPr>
        <p:spPr>
          <a:xfrm>
            <a:off x="4183693" y="6450904"/>
            <a:ext cx="5299912"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This is done for each systematic and every proxy bin</a:t>
            </a:r>
          </a:p>
        </p:txBody>
      </p:sp>
      <p:sp>
        <p:nvSpPr>
          <p:cNvPr id="20" name="TextBox 19">
            <a:extLst>
              <a:ext uri="{FF2B5EF4-FFF2-40B4-BE49-F238E27FC236}">
                <a16:creationId xmlns:a16="http://schemas.microsoft.com/office/drawing/2014/main" id="{9C20B885-7630-491F-3954-6813EDD23A31}"/>
              </a:ext>
            </a:extLst>
          </p:cNvPr>
          <p:cNvSpPr txBox="1"/>
          <p:nvPr/>
        </p:nvSpPr>
        <p:spPr>
          <a:xfrm>
            <a:off x="479502" y="1382751"/>
            <a:ext cx="5057667" cy="923330"/>
          </a:xfrm>
          <a:prstGeom prst="rect">
            <a:avLst/>
          </a:prstGeom>
          <a:noFill/>
        </p:spPr>
        <p:txBody>
          <a:bodyPr wrap="none" rtlCol="0">
            <a:spAutoFit/>
          </a:bodyPr>
          <a:lstStyle/>
          <a:p>
            <a:pPr marL="285750" indent="-285750">
              <a:buFont typeface="Arial" panose="020B0604020202020204" pitchFamily="34" charset="0"/>
              <a:buChar char="•"/>
            </a:pPr>
            <a:r>
              <a:rPr lang="en-DE" dirty="0"/>
              <a:t>Parametrization for systematics in each proxy bin</a:t>
            </a:r>
          </a:p>
          <a:p>
            <a:pPr marL="285750" indent="-285750">
              <a:buFont typeface="Arial" panose="020B0604020202020204" pitchFamily="34" charset="0"/>
              <a:buChar char="•"/>
            </a:pPr>
            <a:r>
              <a:rPr lang="en-DE" dirty="0"/>
              <a:t>Proxy: leading muon energy at entry</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4180082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E6B6-D786-9478-DF1C-1D222FB6FC87}"/>
              </a:ext>
            </a:extLst>
          </p:cNvPr>
          <p:cNvSpPr>
            <a:spLocks noGrp="1"/>
          </p:cNvSpPr>
          <p:nvPr>
            <p:ph type="title"/>
          </p:nvPr>
        </p:nvSpPr>
        <p:spPr/>
        <p:txBody>
          <a:bodyPr/>
          <a:lstStyle/>
          <a:p>
            <a:r>
              <a:rPr lang="en-DE" dirty="0"/>
              <a:t>Unfolded event rate with systematics</a:t>
            </a:r>
          </a:p>
        </p:txBody>
      </p:sp>
      <p:sp>
        <p:nvSpPr>
          <p:cNvPr id="4" name="Date Placeholder 3">
            <a:extLst>
              <a:ext uri="{FF2B5EF4-FFF2-40B4-BE49-F238E27FC236}">
                <a16:creationId xmlns:a16="http://schemas.microsoft.com/office/drawing/2014/main" id="{094CB38E-6620-8749-F363-E7CF49E9D97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2FD205-9E99-0553-586D-5CBD01A81397}"/>
              </a:ext>
            </a:extLst>
          </p:cNvPr>
          <p:cNvSpPr>
            <a:spLocks noGrp="1"/>
          </p:cNvSpPr>
          <p:nvPr>
            <p:ph type="sldNum" sz="quarter" idx="12"/>
          </p:nvPr>
        </p:nvSpPr>
        <p:spPr/>
        <p:txBody>
          <a:bodyPr/>
          <a:lstStyle/>
          <a:p>
            <a:fld id="{CD8304E6-5469-594D-85BC-E468E92D2243}" type="slidenum">
              <a:rPr lang="en-US" smtClean="0"/>
              <a:t>41</a:t>
            </a:fld>
            <a:endParaRPr lang="en-US"/>
          </a:p>
        </p:txBody>
      </p:sp>
      <p:pic>
        <p:nvPicPr>
          <p:cNvPr id="8" name="Picture 7" descr="A graph of a graph showing the number of muon energy&#10;&#10;Description automatically generated with medium confidence">
            <a:extLst>
              <a:ext uri="{FF2B5EF4-FFF2-40B4-BE49-F238E27FC236}">
                <a16:creationId xmlns:a16="http://schemas.microsoft.com/office/drawing/2014/main" id="{1B8E204B-AFDF-EB00-CC08-C83EE2C85FCC}"/>
              </a:ext>
            </a:extLst>
          </p:cNvPr>
          <p:cNvPicPr>
            <a:picLocks noChangeAspect="1"/>
          </p:cNvPicPr>
          <p:nvPr/>
        </p:nvPicPr>
        <p:blipFill>
          <a:blip r:embed="rId2"/>
          <a:stretch>
            <a:fillRect/>
          </a:stretch>
        </p:blipFill>
        <p:spPr>
          <a:xfrm>
            <a:off x="204835" y="1613281"/>
            <a:ext cx="5061315" cy="3806801"/>
          </a:xfrm>
          <a:prstGeom prst="rect">
            <a:avLst/>
          </a:prstGeom>
        </p:spPr>
      </p:pic>
      <p:pic>
        <p:nvPicPr>
          <p:cNvPr id="12" name="Picture 11" descr="A diagram of a diagram of a number of images&#10;&#10;Description automatically generated with medium confidence">
            <a:extLst>
              <a:ext uri="{FF2B5EF4-FFF2-40B4-BE49-F238E27FC236}">
                <a16:creationId xmlns:a16="http://schemas.microsoft.com/office/drawing/2014/main" id="{46D9FCCB-F0A6-0EC3-92A9-E1A3E2889685}"/>
              </a:ext>
            </a:extLst>
          </p:cNvPr>
          <p:cNvPicPr>
            <a:picLocks noChangeAspect="1"/>
          </p:cNvPicPr>
          <p:nvPr/>
        </p:nvPicPr>
        <p:blipFill>
          <a:blip r:embed="rId3"/>
          <a:stretch>
            <a:fillRect/>
          </a:stretch>
        </p:blipFill>
        <p:spPr>
          <a:xfrm>
            <a:off x="5360670" y="916975"/>
            <a:ext cx="5536973" cy="5553841"/>
          </a:xfrm>
          <a:prstGeom prst="rect">
            <a:avLst/>
          </a:prstGeom>
        </p:spPr>
      </p:pic>
      <p:pic>
        <p:nvPicPr>
          <p:cNvPr id="10" name="Picture 9" descr="A graph of absorption and absorption&#10;&#10;Description automatically generated">
            <a:extLst>
              <a:ext uri="{FF2B5EF4-FFF2-40B4-BE49-F238E27FC236}">
                <a16:creationId xmlns:a16="http://schemas.microsoft.com/office/drawing/2014/main" id="{0A2F682F-D3FE-AED9-5BEF-945566E9EA66}"/>
              </a:ext>
            </a:extLst>
          </p:cNvPr>
          <p:cNvPicPr>
            <a:picLocks noChangeAspect="1"/>
          </p:cNvPicPr>
          <p:nvPr/>
        </p:nvPicPr>
        <p:blipFill>
          <a:blip r:embed="rId4"/>
          <a:stretch>
            <a:fillRect/>
          </a:stretch>
        </p:blipFill>
        <p:spPr>
          <a:xfrm>
            <a:off x="8821226" y="777163"/>
            <a:ext cx="2832293" cy="2780229"/>
          </a:xfrm>
          <a:prstGeom prst="rect">
            <a:avLst/>
          </a:prstGeom>
        </p:spPr>
      </p:pic>
      <p:sp>
        <p:nvSpPr>
          <p:cNvPr id="13" name="TextBox 12">
            <a:extLst>
              <a:ext uri="{FF2B5EF4-FFF2-40B4-BE49-F238E27FC236}">
                <a16:creationId xmlns:a16="http://schemas.microsoft.com/office/drawing/2014/main" id="{D7BA96E5-1575-8B8A-1CBD-5396DBFB936C}"/>
              </a:ext>
            </a:extLst>
          </p:cNvPr>
          <p:cNvSpPr txBox="1"/>
          <p:nvPr/>
        </p:nvSpPr>
        <p:spPr>
          <a:xfrm>
            <a:off x="601249" y="6012493"/>
            <a:ext cx="4176208" cy="307777"/>
          </a:xfrm>
          <a:prstGeom prst="rect">
            <a:avLst/>
          </a:prstGeom>
          <a:noFill/>
        </p:spPr>
        <p:txBody>
          <a:bodyPr wrap="none" rtlCol="0">
            <a:spAutoFit/>
          </a:bodyPr>
          <a:lstStyle/>
          <a:p>
            <a:pPr marL="285750" indent="-285750">
              <a:buFont typeface="Wingdings" pitchFamily="2" charset="2"/>
              <a:buChar char="Ø"/>
            </a:pPr>
            <a:r>
              <a:rPr lang="en-DE" sz="1400" dirty="0">
                <a:solidFill>
                  <a:srgbClr val="74B842"/>
                </a:solidFill>
              </a:rPr>
              <a:t>Use regularization to reduce unphyiscal oscillations</a:t>
            </a:r>
          </a:p>
        </p:txBody>
      </p:sp>
      <p:sp>
        <p:nvSpPr>
          <p:cNvPr id="14" name="TextBox 13">
            <a:extLst>
              <a:ext uri="{FF2B5EF4-FFF2-40B4-BE49-F238E27FC236}">
                <a16:creationId xmlns:a16="http://schemas.microsoft.com/office/drawing/2014/main" id="{5BF23E55-EA91-56BA-9C04-6EC53CF1A6CC}"/>
              </a:ext>
            </a:extLst>
          </p:cNvPr>
          <p:cNvSpPr txBox="1"/>
          <p:nvPr/>
        </p:nvSpPr>
        <p:spPr>
          <a:xfrm>
            <a:off x="8821226" y="96447"/>
            <a:ext cx="1735540" cy="369332"/>
          </a:xfrm>
          <a:prstGeom prst="rect">
            <a:avLst/>
          </a:prstGeom>
          <a:solidFill>
            <a:srgbClr val="74B842"/>
          </a:solidFill>
        </p:spPr>
        <p:txBody>
          <a:bodyPr wrap="none" rtlCol="0">
            <a:spAutoFit/>
          </a:bodyPr>
          <a:lstStyle/>
          <a:p>
            <a:r>
              <a:rPr lang="en-DE" dirty="0">
                <a:solidFill>
                  <a:schemeClr val="bg1"/>
                </a:solidFill>
              </a:rPr>
              <a:t>work in progress</a:t>
            </a:r>
          </a:p>
        </p:txBody>
      </p:sp>
    </p:spTree>
    <p:extLst>
      <p:ext uri="{BB962C8B-B14F-4D97-AF65-F5344CB8AC3E}">
        <p14:creationId xmlns:p14="http://schemas.microsoft.com/office/powerpoint/2010/main" val="3820102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marL="457200" lvl="1" indent="0">
              <a:buNone/>
            </a:pPr>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a:t>
            </a:r>
          </a:p>
          <a:p>
            <a:endParaRPr lang="en-DE" dirty="0">
              <a:sym typeface="Wingdings" pitchFamily="2" charset="2"/>
            </a:endParaRPr>
          </a:p>
          <a:p>
            <a:r>
              <a:rPr lang="en-DE" dirty="0">
                <a:solidFill>
                  <a:srgbClr val="A5A5A5"/>
                </a:solidFill>
                <a:sym typeface="Wingdings" pitchFamily="2" charset="2"/>
              </a:rPr>
              <a:t>Fit of prompt normalization is promising</a:t>
            </a:r>
          </a:p>
          <a:p>
            <a:pPr lvl="1"/>
            <a:r>
              <a:rPr lang="en-DE" dirty="0">
                <a:solidFill>
                  <a:srgbClr val="A5A5A5"/>
                </a:solidFill>
                <a:sym typeface="Wingdings" pitchFamily="2" charset="2"/>
              </a:rPr>
              <a:t>systematics need to be included</a:t>
            </a:r>
          </a:p>
          <a:p>
            <a:pPr lvl="1"/>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42</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43</a:t>
            </a:fld>
            <a:endParaRPr lang="en-US"/>
          </a:p>
        </p:txBody>
      </p:sp>
    </p:spTree>
    <p:extLst>
      <p:ext uri="{BB962C8B-B14F-4D97-AF65-F5344CB8AC3E}">
        <p14:creationId xmlns:p14="http://schemas.microsoft.com/office/powerpoint/2010/main" val="4140247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44</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45</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46</a:t>
            </a:fld>
            <a:endParaRPr lang="en-US"/>
          </a:p>
        </p:txBody>
      </p:sp>
    </p:spTree>
    <p:extLst>
      <p:ext uri="{BB962C8B-B14F-4D97-AF65-F5344CB8AC3E}">
        <p14:creationId xmlns:p14="http://schemas.microsoft.com/office/powerpoint/2010/main" val="4736813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47</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48</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49</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CRWG Review</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6" name="Picture 2" descr="Logo Cosmic Interacting Matters">
            <a:extLst>
              <a:ext uri="{FF2B5EF4-FFF2-40B4-BE49-F238E27FC236}">
                <a16:creationId xmlns:a16="http://schemas.microsoft.com/office/drawing/2014/main" id="{03F077F8-C535-1CAC-1487-50DCCFE29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89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50</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51</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52</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E0F9-A526-B4AE-FF3D-06530B91D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304B-59D5-9388-B6BC-F5E013911E97}"/>
              </a:ext>
            </a:extLst>
          </p:cNvPr>
          <p:cNvSpPr>
            <a:spLocks noGrp="1"/>
          </p:cNvSpPr>
          <p:nvPr>
            <p:ph type="ctrTitle"/>
          </p:nvPr>
        </p:nvSpPr>
        <p:spPr/>
        <p:txBody>
          <a:bodyPr/>
          <a:lstStyle/>
          <a:p>
            <a:r>
              <a:rPr lang="en-DE" dirty="0"/>
              <a:t>Rates per month</a:t>
            </a:r>
          </a:p>
        </p:txBody>
      </p:sp>
      <p:sp>
        <p:nvSpPr>
          <p:cNvPr id="3" name="Subtitle 2">
            <a:extLst>
              <a:ext uri="{FF2B5EF4-FFF2-40B4-BE49-F238E27FC236}">
                <a16:creationId xmlns:a16="http://schemas.microsoft.com/office/drawing/2014/main" id="{DB44CE72-2F9D-C60A-C7F2-368B5E943CF5}"/>
              </a:ext>
            </a:extLst>
          </p:cNvPr>
          <p:cNvSpPr>
            <a:spLocks noGrp="1"/>
          </p:cNvSpPr>
          <p:nvPr>
            <p:ph type="subTitle" idx="1"/>
          </p:nvPr>
        </p:nvSpPr>
        <p:spPr/>
        <p:txBody>
          <a:bodyPr/>
          <a:lstStyle/>
          <a:p>
            <a:r>
              <a:rPr lang="en-DE" dirty="0"/>
              <a:t>Data-MC</a:t>
            </a:r>
          </a:p>
        </p:txBody>
      </p:sp>
      <p:sp>
        <p:nvSpPr>
          <p:cNvPr id="4" name="Date Placeholder 3">
            <a:extLst>
              <a:ext uri="{FF2B5EF4-FFF2-40B4-BE49-F238E27FC236}">
                <a16:creationId xmlns:a16="http://schemas.microsoft.com/office/drawing/2014/main" id="{FA84922B-7DE5-180C-8E05-9AA048D1C6F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61D0EA-36D8-A53E-B3C6-7BA9B6328F68}"/>
              </a:ext>
            </a:extLst>
          </p:cNvPr>
          <p:cNvSpPr>
            <a:spLocks noGrp="1"/>
          </p:cNvSpPr>
          <p:nvPr>
            <p:ph type="sldNum" sz="quarter" idx="12"/>
          </p:nvPr>
        </p:nvSpPr>
        <p:spPr/>
        <p:txBody>
          <a:bodyPr/>
          <a:lstStyle/>
          <a:p>
            <a:fld id="{CD8304E6-5469-594D-85BC-E468E92D2243}" type="slidenum">
              <a:rPr lang="en-US" smtClean="0"/>
              <a:t>53</a:t>
            </a:fld>
            <a:endParaRPr lang="en-US"/>
          </a:p>
        </p:txBody>
      </p:sp>
    </p:spTree>
    <p:extLst>
      <p:ext uri="{BB962C8B-B14F-4D97-AF65-F5344CB8AC3E}">
        <p14:creationId xmlns:p14="http://schemas.microsoft.com/office/powerpoint/2010/main" val="4245779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54</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
        <p:nvSpPr>
          <p:cNvPr id="3" name="TextBox 2">
            <a:extLst>
              <a:ext uri="{FF2B5EF4-FFF2-40B4-BE49-F238E27FC236}">
                <a16:creationId xmlns:a16="http://schemas.microsoft.com/office/drawing/2014/main" id="{0574E972-01FF-4FC5-2CFF-441114CBD73F}"/>
              </a:ext>
            </a:extLst>
          </p:cNvPr>
          <p:cNvSpPr txBox="1"/>
          <p:nvPr/>
        </p:nvSpPr>
        <p:spPr>
          <a:xfrm>
            <a:off x="4512623" y="6369635"/>
            <a:ext cx="289566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total offset in rate per month</a:t>
            </a:r>
          </a:p>
        </p:txBody>
      </p:sp>
      <p:sp>
        <p:nvSpPr>
          <p:cNvPr id="10" name="Rounded Rectangle 9">
            <a:extLst>
              <a:ext uri="{FF2B5EF4-FFF2-40B4-BE49-F238E27FC236}">
                <a16:creationId xmlns:a16="http://schemas.microsoft.com/office/drawing/2014/main" id="{A4C2AE71-4042-30D7-59F1-ADF3CD84D25D}"/>
              </a:ext>
            </a:extLst>
          </p:cNvPr>
          <p:cNvSpPr/>
          <p:nvPr/>
        </p:nvSpPr>
        <p:spPr>
          <a:xfrm>
            <a:off x="2090057" y="515389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73FDD1CB-7F9C-4618-7278-08F0DE7F8607}"/>
              </a:ext>
            </a:extLst>
          </p:cNvPr>
          <p:cNvSpPr/>
          <p:nvPr/>
        </p:nvSpPr>
        <p:spPr>
          <a:xfrm>
            <a:off x="2088081" y="527066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16266C44-0BF7-9815-1EF8-ECDD7AF97E30}"/>
              </a:ext>
            </a:extLst>
          </p:cNvPr>
          <p:cNvSpPr/>
          <p:nvPr/>
        </p:nvSpPr>
        <p:spPr>
          <a:xfrm>
            <a:off x="2145481" y="539931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DBD315B0-EA0B-D0B0-F1FE-40F2EDCEF5EF}"/>
              </a:ext>
            </a:extLst>
          </p:cNvPr>
          <p:cNvSpPr/>
          <p:nvPr/>
        </p:nvSpPr>
        <p:spPr>
          <a:xfrm>
            <a:off x="2535386" y="5527964"/>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le 13">
            <a:extLst>
              <a:ext uri="{FF2B5EF4-FFF2-40B4-BE49-F238E27FC236}">
                <a16:creationId xmlns:a16="http://schemas.microsoft.com/office/drawing/2014/main" id="{10C80CF0-5C7B-64B6-BBEB-111A7C80BF2D}"/>
              </a:ext>
            </a:extLst>
          </p:cNvPr>
          <p:cNvSpPr/>
          <p:nvPr/>
        </p:nvSpPr>
        <p:spPr>
          <a:xfrm>
            <a:off x="2292561" y="5193557"/>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540F532-CC6C-BC1B-DAD1-692EEE9E4F61}"/>
              </a:ext>
            </a:extLst>
          </p:cNvPr>
          <p:cNvSpPr/>
          <p:nvPr/>
        </p:nvSpPr>
        <p:spPr>
          <a:xfrm>
            <a:off x="2444961" y="51455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8431F72B-C215-A965-2693-D0C41AA96BB1}"/>
              </a:ext>
            </a:extLst>
          </p:cNvPr>
          <p:cNvSpPr/>
          <p:nvPr/>
        </p:nvSpPr>
        <p:spPr>
          <a:xfrm>
            <a:off x="2597361" y="52979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3116A486-2EC5-2F0E-9C24-C7EEEEC2FC31}"/>
              </a:ext>
            </a:extLst>
          </p:cNvPr>
          <p:cNvSpPr/>
          <p:nvPr/>
        </p:nvSpPr>
        <p:spPr>
          <a:xfrm>
            <a:off x="2749761" y="550044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7DCDE6C7-6DC3-7050-6624-F25FD4EF27D8}"/>
              </a:ext>
            </a:extLst>
          </p:cNvPr>
          <p:cNvSpPr/>
          <p:nvPr/>
        </p:nvSpPr>
        <p:spPr>
          <a:xfrm>
            <a:off x="2676693" y="540232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48C2E369-B9EA-4C89-D5B3-C0580BD30B0D}"/>
              </a:ext>
            </a:extLst>
          </p:cNvPr>
          <p:cNvSpPr/>
          <p:nvPr/>
        </p:nvSpPr>
        <p:spPr>
          <a:xfrm>
            <a:off x="10080274" y="2097542"/>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le 19">
            <a:extLst>
              <a:ext uri="{FF2B5EF4-FFF2-40B4-BE49-F238E27FC236}">
                <a16:creationId xmlns:a16="http://schemas.microsoft.com/office/drawing/2014/main" id="{55CFD111-0241-52EE-EBF0-4615C8ED6310}"/>
              </a:ext>
            </a:extLst>
          </p:cNvPr>
          <p:cNvSpPr/>
          <p:nvPr/>
        </p:nvSpPr>
        <p:spPr>
          <a:xfrm>
            <a:off x="10069836" y="2224890"/>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083A6C28-9AD3-6E4C-9AD0-4162462FF708}"/>
              </a:ext>
            </a:extLst>
          </p:cNvPr>
          <p:cNvSpPr/>
          <p:nvPr/>
        </p:nvSpPr>
        <p:spPr>
          <a:xfrm>
            <a:off x="10147080" y="2352238"/>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169A8B60-7E4A-0C4F-E3D3-8ADE0D3804EA}"/>
              </a:ext>
            </a:extLst>
          </p:cNvPr>
          <p:cNvSpPr/>
          <p:nvPr/>
        </p:nvSpPr>
        <p:spPr>
          <a:xfrm>
            <a:off x="10522565" y="2494742"/>
            <a:ext cx="198328" cy="114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48789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55</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
        <p:nvSpPr>
          <p:cNvPr id="3" name="TextBox 2">
            <a:extLst>
              <a:ext uri="{FF2B5EF4-FFF2-40B4-BE49-F238E27FC236}">
                <a16:creationId xmlns:a16="http://schemas.microsoft.com/office/drawing/2014/main" id="{B3300D47-7C7A-B3F4-DCED-5CF7FB01A128}"/>
              </a:ext>
            </a:extLst>
          </p:cNvPr>
          <p:cNvSpPr txBox="1"/>
          <p:nvPr/>
        </p:nvSpPr>
        <p:spPr>
          <a:xfrm>
            <a:off x="264876" y="1971304"/>
            <a:ext cx="3889847" cy="923330"/>
          </a:xfrm>
          <a:prstGeom prst="rect">
            <a:avLst/>
          </a:prstGeom>
          <a:noFill/>
        </p:spPr>
        <p:txBody>
          <a:bodyPr wrap="none" rtlCol="0">
            <a:spAutoFit/>
          </a:bodyPr>
          <a:lstStyle/>
          <a:p>
            <a:pPr marL="285750" indent="-285750">
              <a:buFont typeface="Arial" panose="020B0604020202020204" pitchFamily="34" charset="0"/>
              <a:buChar char="•"/>
            </a:pPr>
            <a:r>
              <a:rPr lang="en-DE" dirty="0"/>
              <a:t>Rates are scaled to the experimental</a:t>
            </a:r>
            <a:br>
              <a:rPr lang="en-DE" dirty="0"/>
            </a:br>
            <a:r>
              <a:rPr lang="en-DE" dirty="0"/>
              <a:t>rate to compare the shapes</a:t>
            </a:r>
          </a:p>
          <a:p>
            <a:pPr marL="285750" indent="-285750">
              <a:buFont typeface="Arial" panose="020B0604020202020204" pitchFamily="34" charset="0"/>
              <a:buChar char="•"/>
            </a:pPr>
            <a:r>
              <a:rPr lang="en-DE" dirty="0"/>
              <a:t>Good agreement per month</a:t>
            </a:r>
          </a:p>
        </p:txBody>
      </p:sp>
    </p:spTree>
    <p:extLst>
      <p:ext uri="{BB962C8B-B14F-4D97-AF65-F5344CB8AC3E}">
        <p14:creationId xmlns:p14="http://schemas.microsoft.com/office/powerpoint/2010/main" val="6495362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56</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57</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477C4954-D1DE-BF74-6BE3-E0F27D8DB444}"/>
              </a:ext>
            </a:extLst>
          </p:cNvPr>
          <p:cNvGrpSpPr/>
          <p:nvPr/>
        </p:nvGrpSpPr>
        <p:grpSpPr>
          <a:xfrm>
            <a:off x="8653313" y="586373"/>
            <a:ext cx="3247493" cy="2108585"/>
            <a:chOff x="8653313" y="586373"/>
            <a:chExt cx="3247493" cy="2108585"/>
          </a:xfrm>
        </p:grpSpPr>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58</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59</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EEE3-E94E-1B2A-4368-40B529970F25}"/>
              </a:ext>
            </a:extLst>
          </p:cNvPr>
          <p:cNvSpPr>
            <a:spLocks noGrp="1"/>
          </p:cNvSpPr>
          <p:nvPr>
            <p:ph type="title"/>
          </p:nvPr>
        </p:nvSpPr>
        <p:spPr/>
        <p:txBody>
          <a:bodyPr/>
          <a:lstStyle/>
          <a:p>
            <a:r>
              <a:rPr lang="en-DE" dirty="0"/>
              <a:t>Q: Why do you choose the muon filter?</a:t>
            </a:r>
          </a:p>
        </p:txBody>
      </p:sp>
      <p:pic>
        <p:nvPicPr>
          <p:cNvPr id="6" name="Content Placeholder 5">
            <a:extLst>
              <a:ext uri="{FF2B5EF4-FFF2-40B4-BE49-F238E27FC236}">
                <a16:creationId xmlns:a16="http://schemas.microsoft.com/office/drawing/2014/main" id="{39C655EE-886B-5322-23B6-D9E9150DAE34}"/>
              </a:ext>
            </a:extLst>
          </p:cNvPr>
          <p:cNvPicPr>
            <a:picLocks noGrp="1" noChangeAspect="1"/>
          </p:cNvPicPr>
          <p:nvPr>
            <p:ph idx="1"/>
          </p:nvPr>
        </p:nvPicPr>
        <p:blipFill>
          <a:blip r:embed="rId2"/>
          <a:stretch>
            <a:fillRect/>
          </a:stretch>
        </p:blipFill>
        <p:spPr>
          <a:xfrm>
            <a:off x="1" y="950434"/>
            <a:ext cx="5735392" cy="4177147"/>
          </a:xfrm>
        </p:spPr>
      </p:pic>
      <p:sp>
        <p:nvSpPr>
          <p:cNvPr id="4" name="Date Placeholder 3">
            <a:extLst>
              <a:ext uri="{FF2B5EF4-FFF2-40B4-BE49-F238E27FC236}">
                <a16:creationId xmlns:a16="http://schemas.microsoft.com/office/drawing/2014/main" id="{1D2F5DAF-B953-D346-9378-E8096BF6BE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70919B1-E79A-0C8D-27C6-A8B492B95219}"/>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7" name="Picture 6">
            <a:extLst>
              <a:ext uri="{FF2B5EF4-FFF2-40B4-BE49-F238E27FC236}">
                <a16:creationId xmlns:a16="http://schemas.microsoft.com/office/drawing/2014/main" id="{9DB4EDB3-F466-0C71-F721-D7EA9657EBB1}"/>
              </a:ext>
            </a:extLst>
          </p:cNvPr>
          <p:cNvPicPr>
            <a:picLocks noChangeAspect="1"/>
          </p:cNvPicPr>
          <p:nvPr/>
        </p:nvPicPr>
        <p:blipFill>
          <a:blip r:embed="rId3"/>
          <a:stretch>
            <a:fillRect/>
          </a:stretch>
        </p:blipFill>
        <p:spPr>
          <a:xfrm>
            <a:off x="6244182" y="950434"/>
            <a:ext cx="5708550" cy="4177147"/>
          </a:xfrm>
          <a:prstGeom prst="rect">
            <a:avLst/>
          </a:prstGeom>
        </p:spPr>
      </p:pic>
      <p:sp>
        <p:nvSpPr>
          <p:cNvPr id="8" name="TextBox 7">
            <a:extLst>
              <a:ext uri="{FF2B5EF4-FFF2-40B4-BE49-F238E27FC236}">
                <a16:creationId xmlns:a16="http://schemas.microsoft.com/office/drawing/2014/main" id="{5A43AEF5-8AD1-5D6D-88B0-4494E86B5E7B}"/>
              </a:ext>
            </a:extLst>
          </p:cNvPr>
          <p:cNvSpPr txBox="1"/>
          <p:nvPr/>
        </p:nvSpPr>
        <p:spPr>
          <a:xfrm>
            <a:off x="1064871" y="5292546"/>
            <a:ext cx="10695620" cy="1200329"/>
          </a:xfrm>
          <a:prstGeom prst="rect">
            <a:avLst/>
          </a:prstGeom>
          <a:noFill/>
        </p:spPr>
        <p:txBody>
          <a:bodyPr wrap="none" rtlCol="0">
            <a:spAutoFit/>
          </a:bodyPr>
          <a:lstStyle/>
          <a:p>
            <a:pPr marL="285750" indent="-285750">
              <a:buFont typeface="Wingdings" pitchFamily="2" charset="2"/>
              <a:buChar char="Ø"/>
            </a:pPr>
            <a:r>
              <a:rPr lang="en-DE" sz="1800" dirty="0">
                <a:solidFill>
                  <a:schemeClr val="accent4"/>
                </a:solidFill>
              </a:rPr>
              <a:t>HighQFilter: removes more horizontal events </a:t>
            </a:r>
            <a:r>
              <a:rPr lang="en-DE" sz="1800" dirty="0">
                <a:solidFill>
                  <a:schemeClr val="accent4"/>
                </a:solidFill>
                <a:sym typeface="Wingdings" pitchFamily="2" charset="2"/>
              </a:rPr>
              <a:t> muons travel large distances, not enough energy left to pass </a:t>
            </a:r>
            <a:br>
              <a:rPr lang="en-DE" sz="1800" dirty="0">
                <a:solidFill>
                  <a:schemeClr val="accent4"/>
                </a:solidFill>
                <a:sym typeface="Wingdings" pitchFamily="2" charset="2"/>
              </a:rPr>
            </a:br>
            <a:r>
              <a:rPr lang="en-DE" sz="1800" dirty="0">
                <a:solidFill>
                  <a:schemeClr val="accent4"/>
                </a:solidFill>
                <a:sym typeface="Wingdings" pitchFamily="2" charset="2"/>
              </a:rPr>
              <a:t>high-charge filter</a:t>
            </a:r>
          </a:p>
          <a:p>
            <a:pPr marL="285750" indent="-285750">
              <a:buFont typeface="Wingdings" pitchFamily="2" charset="2"/>
              <a:buChar char="Ø"/>
            </a:pPr>
            <a:r>
              <a:rPr lang="en-DE" sz="1800" dirty="0">
                <a:solidFill>
                  <a:srgbClr val="74B842"/>
                </a:solidFill>
                <a:sym typeface="Wingdings" pitchFamily="2" charset="2"/>
              </a:rPr>
              <a:t>Goal: keep AMAP high-energy events at surface  muon filter</a:t>
            </a:r>
            <a:endParaRPr lang="en-DE" sz="1800" dirty="0">
              <a:solidFill>
                <a:srgbClr val="74B842"/>
              </a:solidFill>
            </a:endParaRPr>
          </a:p>
          <a:p>
            <a:pPr marL="285750" indent="-285750">
              <a:buFont typeface="Wingdings" pitchFamily="2" charset="2"/>
              <a:buChar char="Ø"/>
            </a:pPr>
            <a:endParaRPr lang="en-DE" dirty="0">
              <a:solidFill>
                <a:srgbClr val="74B842"/>
              </a:solidFill>
            </a:endParaRPr>
          </a:p>
        </p:txBody>
      </p:sp>
      <p:sp>
        <p:nvSpPr>
          <p:cNvPr id="9" name="Oval 8">
            <a:extLst>
              <a:ext uri="{FF2B5EF4-FFF2-40B4-BE49-F238E27FC236}">
                <a16:creationId xmlns:a16="http://schemas.microsoft.com/office/drawing/2014/main" id="{1260098F-A3B9-584F-37E8-81B4341A27D1}"/>
              </a:ext>
            </a:extLst>
          </p:cNvPr>
          <p:cNvSpPr/>
          <p:nvPr/>
        </p:nvSpPr>
        <p:spPr>
          <a:xfrm>
            <a:off x="7315200" y="3090441"/>
            <a:ext cx="1701478" cy="1794075"/>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accent4"/>
              </a:solidFill>
            </a:endParaRPr>
          </a:p>
        </p:txBody>
      </p:sp>
    </p:spTree>
    <p:extLst>
      <p:ext uri="{BB962C8B-B14F-4D97-AF65-F5344CB8AC3E}">
        <p14:creationId xmlns:p14="http://schemas.microsoft.com/office/powerpoint/2010/main" val="1540027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60</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61</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62</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63</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64</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10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65</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66</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67</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68</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69</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hart of a graph&#10;&#10;AI-generated content may be incorrect.">
            <a:extLst>
              <a:ext uri="{FF2B5EF4-FFF2-40B4-BE49-F238E27FC236}">
                <a16:creationId xmlns:a16="http://schemas.microsoft.com/office/drawing/2014/main" id="{EB241453-7A0E-89AD-0556-DF0EBDFFEBFB}"/>
              </a:ext>
            </a:extLst>
          </p:cNvPr>
          <p:cNvPicPr>
            <a:picLocks noChangeAspect="1"/>
          </p:cNvPicPr>
          <p:nvPr/>
        </p:nvPicPr>
        <p:blipFill>
          <a:blip r:embed="rId2"/>
          <a:stretch>
            <a:fillRect/>
          </a:stretch>
        </p:blipFill>
        <p:spPr>
          <a:xfrm>
            <a:off x="8232920" y="3948037"/>
            <a:ext cx="3783882" cy="2909963"/>
          </a:xfrm>
          <a:prstGeom prst="rect">
            <a:avLst/>
          </a:prstGeom>
        </p:spPr>
      </p:pic>
      <p:sp>
        <p:nvSpPr>
          <p:cNvPr id="2" name="Title 1">
            <a:extLst>
              <a:ext uri="{FF2B5EF4-FFF2-40B4-BE49-F238E27FC236}">
                <a16:creationId xmlns:a16="http://schemas.microsoft.com/office/drawing/2014/main" id="{52BCD664-5CB3-029D-E987-905FFDA53C36}"/>
              </a:ext>
            </a:extLst>
          </p:cNvPr>
          <p:cNvSpPr>
            <a:spLocks noGrp="1"/>
          </p:cNvSpPr>
          <p:nvPr>
            <p:ph type="title"/>
          </p:nvPr>
        </p:nvSpPr>
        <p:spPr/>
        <p:txBody>
          <a:bodyPr/>
          <a:lstStyle/>
          <a:p>
            <a:r>
              <a:rPr lang="en-DE" dirty="0"/>
              <a:t>Q: Which quantities do you reconstruct and how do you do this?</a:t>
            </a:r>
          </a:p>
        </p:txBody>
      </p:sp>
      <p:sp>
        <p:nvSpPr>
          <p:cNvPr id="3" name="Content Placeholder 2">
            <a:extLst>
              <a:ext uri="{FF2B5EF4-FFF2-40B4-BE49-F238E27FC236}">
                <a16:creationId xmlns:a16="http://schemas.microsoft.com/office/drawing/2014/main" id="{0450A21B-DDD0-D382-96AE-7554261C7498}"/>
              </a:ext>
            </a:extLst>
          </p:cNvPr>
          <p:cNvSpPr>
            <a:spLocks noGrp="1"/>
          </p:cNvSpPr>
          <p:nvPr>
            <p:ph idx="1"/>
          </p:nvPr>
        </p:nvSpPr>
        <p:spPr>
          <a:xfrm>
            <a:off x="538480" y="1107440"/>
            <a:ext cx="4993605" cy="5069523"/>
          </a:xfrm>
        </p:spPr>
        <p:txBody>
          <a:bodyPr/>
          <a:lstStyle/>
          <a:p>
            <a:pPr marL="0" indent="0">
              <a:buNone/>
            </a:pPr>
            <a:r>
              <a:rPr lang="en-GB" dirty="0"/>
              <a:t>Energy</a:t>
            </a:r>
          </a:p>
          <a:p>
            <a:pPr lvl="1"/>
            <a:r>
              <a:rPr lang="en-GB" dirty="0">
                <a:solidFill>
                  <a:schemeClr val="accent3"/>
                </a:solidFill>
              </a:rPr>
              <a:t>Bundle energy at entry / surface</a:t>
            </a:r>
          </a:p>
          <a:p>
            <a:pPr lvl="1"/>
            <a:r>
              <a:rPr lang="en-GB" dirty="0">
                <a:solidFill>
                  <a:schemeClr val="accent3"/>
                </a:solidFill>
              </a:rPr>
              <a:t>Leading muon energy at entry / surface</a:t>
            </a:r>
          </a:p>
          <a:p>
            <a:pPr marL="0" indent="0">
              <a:buNone/>
            </a:pPr>
            <a:r>
              <a:rPr lang="en-GB" dirty="0"/>
              <a:t>Direction</a:t>
            </a:r>
          </a:p>
          <a:p>
            <a:pPr lvl="1"/>
            <a:r>
              <a:rPr lang="en-GB" dirty="0">
                <a:solidFill>
                  <a:schemeClr val="accent3"/>
                </a:solidFill>
              </a:rPr>
              <a:t>Zenith / azimuth of leading muon</a:t>
            </a:r>
            <a:endParaRPr lang="en-DE" dirty="0">
              <a:solidFill>
                <a:schemeClr val="accent3"/>
              </a:solidFill>
            </a:endParaRPr>
          </a:p>
          <a:p>
            <a:pPr marL="0" indent="0">
              <a:buNone/>
            </a:pPr>
            <a:r>
              <a:rPr lang="en-DE" dirty="0"/>
              <a:t>Geometry</a:t>
            </a:r>
          </a:p>
          <a:p>
            <a:pPr lvl="1"/>
            <a:r>
              <a:rPr lang="en-DE" dirty="0">
                <a:solidFill>
                  <a:schemeClr val="accent3"/>
                </a:solidFill>
              </a:rPr>
              <a:t>Propagation length </a:t>
            </a:r>
          </a:p>
          <a:p>
            <a:pPr lvl="1"/>
            <a:r>
              <a:rPr lang="en-DE" dirty="0">
                <a:solidFill>
                  <a:schemeClr val="accent3"/>
                </a:solidFill>
              </a:rPr>
              <a:t>Entry point</a:t>
            </a:r>
          </a:p>
          <a:p>
            <a:pPr lvl="1"/>
            <a:endParaRPr lang="en-DE" dirty="0">
              <a:solidFill>
                <a:schemeClr val="accent3"/>
              </a:solidFill>
            </a:endParaRPr>
          </a:p>
          <a:p>
            <a:pPr lvl="1"/>
            <a:endParaRPr lang="en-DE" dirty="0">
              <a:solidFill>
                <a:schemeClr val="accent3"/>
              </a:solidFill>
            </a:endParaRPr>
          </a:p>
          <a:p>
            <a:r>
              <a:rPr lang="en-GB" dirty="0"/>
              <a:t>d</a:t>
            </a:r>
            <a:r>
              <a:rPr lang="en-DE" dirty="0"/>
              <a:t>nn_reco framework </a:t>
            </a:r>
            <a:br>
              <a:rPr lang="en-DE" dirty="0"/>
            </a:br>
            <a:r>
              <a:rPr lang="en-DE" dirty="0"/>
              <a:t>(Mirco Hünnefeld)</a:t>
            </a:r>
          </a:p>
          <a:p>
            <a:r>
              <a:rPr lang="en-GB" dirty="0"/>
              <a:t>L</a:t>
            </a:r>
            <a:r>
              <a:rPr lang="en-DE" dirty="0"/>
              <a:t>ow-level features based on </a:t>
            </a:r>
            <a:br>
              <a:rPr lang="en-DE" dirty="0"/>
            </a:br>
            <a:r>
              <a:rPr lang="en-DE" dirty="0"/>
              <a:t>charge and timer per DOM</a:t>
            </a:r>
          </a:p>
          <a:p>
            <a:pPr marL="0" indent="0">
              <a:buNone/>
            </a:pPr>
            <a:endParaRPr lang="en-DE" dirty="0"/>
          </a:p>
        </p:txBody>
      </p:sp>
      <p:sp>
        <p:nvSpPr>
          <p:cNvPr id="4" name="Date Placeholder 3">
            <a:extLst>
              <a:ext uri="{FF2B5EF4-FFF2-40B4-BE49-F238E27FC236}">
                <a16:creationId xmlns:a16="http://schemas.microsoft.com/office/drawing/2014/main" id="{BFF94580-BB23-7D77-E80B-B282559986E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0E11833-3E85-BEAA-460E-180990AD4BFB}"/>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09B12859-BF69-3BBA-AB5F-0A98C8CDD7AE}"/>
              </a:ext>
            </a:extLst>
          </p:cNvPr>
          <p:cNvPicPr>
            <a:picLocks noChangeAspect="1"/>
          </p:cNvPicPr>
          <p:nvPr/>
        </p:nvPicPr>
        <p:blipFill>
          <a:blip r:embed="rId3"/>
          <a:stretch>
            <a:fillRect/>
          </a:stretch>
        </p:blipFill>
        <p:spPr>
          <a:xfrm>
            <a:off x="6400800" y="1107440"/>
            <a:ext cx="5645690" cy="2676503"/>
          </a:xfrm>
          <a:prstGeom prst="rect">
            <a:avLst/>
          </a:prstGeom>
        </p:spPr>
      </p:pic>
      <p:sp>
        <p:nvSpPr>
          <p:cNvPr id="7" name="TextBox 6">
            <a:extLst>
              <a:ext uri="{FF2B5EF4-FFF2-40B4-BE49-F238E27FC236}">
                <a16:creationId xmlns:a16="http://schemas.microsoft.com/office/drawing/2014/main" id="{EEDADD8D-9C87-9F63-E628-62BEC93C7C5A}"/>
              </a:ext>
            </a:extLst>
          </p:cNvPr>
          <p:cNvSpPr txBox="1"/>
          <p:nvPr/>
        </p:nvSpPr>
        <p:spPr>
          <a:xfrm>
            <a:off x="9691255" y="879247"/>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pic>
        <p:nvPicPr>
          <p:cNvPr id="10" name="Picture 9" descr="A graph of a graph of energy&#10;&#10;AI-generated content may be incorrect.">
            <a:extLst>
              <a:ext uri="{FF2B5EF4-FFF2-40B4-BE49-F238E27FC236}">
                <a16:creationId xmlns:a16="http://schemas.microsoft.com/office/drawing/2014/main" id="{D4AAFB4D-4B39-EC32-84E1-72AD1F4FC805}"/>
              </a:ext>
            </a:extLst>
          </p:cNvPr>
          <p:cNvPicPr>
            <a:picLocks noChangeAspect="1"/>
          </p:cNvPicPr>
          <p:nvPr/>
        </p:nvPicPr>
        <p:blipFill>
          <a:blip r:embed="rId4"/>
          <a:stretch>
            <a:fillRect/>
          </a:stretch>
        </p:blipFill>
        <p:spPr>
          <a:xfrm>
            <a:off x="4449039" y="3948038"/>
            <a:ext cx="3783881" cy="2909962"/>
          </a:xfrm>
          <a:prstGeom prst="rect">
            <a:avLst/>
          </a:prstGeom>
        </p:spPr>
      </p:pic>
    </p:spTree>
    <p:extLst>
      <p:ext uri="{BB962C8B-B14F-4D97-AF65-F5344CB8AC3E}">
        <p14:creationId xmlns:p14="http://schemas.microsoft.com/office/powerpoint/2010/main" val="1779540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70</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71</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72</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73</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74</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75</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
        <p:nvSpPr>
          <p:cNvPr id="3" name="TextBox 2">
            <a:extLst>
              <a:ext uri="{FF2B5EF4-FFF2-40B4-BE49-F238E27FC236}">
                <a16:creationId xmlns:a16="http://schemas.microsoft.com/office/drawing/2014/main" id="{37C3580B-B0C9-B9E3-26AE-7B0A32E0DBB1}"/>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2635641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9761-DC86-BAD3-D8CA-E508D30A8083}"/>
              </a:ext>
            </a:extLst>
          </p:cNvPr>
          <p:cNvSpPr>
            <a:spLocks noGrp="1"/>
          </p:cNvSpPr>
          <p:nvPr>
            <p:ph type="title"/>
          </p:nvPr>
        </p:nvSpPr>
        <p:spPr/>
        <p:txBody>
          <a:bodyPr/>
          <a:lstStyle/>
          <a:p>
            <a:r>
              <a:rPr lang="en-DE" dirty="0"/>
              <a:t>Level5: cos(zenith) – all primary models</a:t>
            </a:r>
          </a:p>
        </p:txBody>
      </p:sp>
      <p:pic>
        <p:nvPicPr>
          <p:cNvPr id="6" name="Content Placeholder 5">
            <a:extLst>
              <a:ext uri="{FF2B5EF4-FFF2-40B4-BE49-F238E27FC236}">
                <a16:creationId xmlns:a16="http://schemas.microsoft.com/office/drawing/2014/main" id="{867BAF4D-48AC-5C92-F243-1E9BAA15F604}"/>
              </a:ext>
            </a:extLst>
          </p:cNvPr>
          <p:cNvPicPr>
            <a:picLocks noGrp="1" noChangeAspect="1"/>
          </p:cNvPicPr>
          <p:nvPr>
            <p:ph idx="1"/>
          </p:nvPr>
        </p:nvPicPr>
        <p:blipFill>
          <a:blip r:embed="rId2"/>
          <a:stretch>
            <a:fillRect/>
          </a:stretch>
        </p:blipFill>
        <p:spPr>
          <a:xfrm>
            <a:off x="3094069" y="899540"/>
            <a:ext cx="7956340" cy="5821935"/>
          </a:xfrm>
        </p:spPr>
      </p:pic>
      <p:sp>
        <p:nvSpPr>
          <p:cNvPr id="4" name="Date Placeholder 3">
            <a:extLst>
              <a:ext uri="{FF2B5EF4-FFF2-40B4-BE49-F238E27FC236}">
                <a16:creationId xmlns:a16="http://schemas.microsoft.com/office/drawing/2014/main" id="{28122B65-1E35-8470-D79D-0477D3DEB71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B7A163-E81C-2360-D6C3-E6A4AF95D675}"/>
              </a:ext>
            </a:extLst>
          </p:cNvPr>
          <p:cNvSpPr>
            <a:spLocks noGrp="1"/>
          </p:cNvSpPr>
          <p:nvPr>
            <p:ph type="sldNum" sz="quarter" idx="12"/>
          </p:nvPr>
        </p:nvSpPr>
        <p:spPr/>
        <p:txBody>
          <a:bodyPr/>
          <a:lstStyle/>
          <a:p>
            <a:fld id="{CD8304E6-5469-594D-85BC-E468E92D2243}" type="slidenum">
              <a:rPr lang="en-US" smtClean="0"/>
              <a:t>76</a:t>
            </a:fld>
            <a:endParaRPr lang="en-US"/>
          </a:p>
        </p:txBody>
      </p:sp>
      <p:sp>
        <p:nvSpPr>
          <p:cNvPr id="8" name="TextBox 7">
            <a:extLst>
              <a:ext uri="{FF2B5EF4-FFF2-40B4-BE49-F238E27FC236}">
                <a16:creationId xmlns:a16="http://schemas.microsoft.com/office/drawing/2014/main" id="{2CFE8C83-FE7E-B87A-1ABC-421639FC0CFC}"/>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1066831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77</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78</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79</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121-E026-4D14-6D69-8EB7A9201515}"/>
              </a:ext>
            </a:extLst>
          </p:cNvPr>
          <p:cNvSpPr>
            <a:spLocks noGrp="1"/>
          </p:cNvSpPr>
          <p:nvPr>
            <p:ph type="title"/>
          </p:nvPr>
        </p:nvSpPr>
        <p:spPr/>
        <p:txBody>
          <a:bodyPr>
            <a:normAutofit fontScale="90000"/>
          </a:bodyPr>
          <a:lstStyle/>
          <a:p>
            <a:r>
              <a:rPr lang="en-DE" dirty="0"/>
              <a:t>Q: Coincident events are not simulated. Can you show that this does not cause any problems?</a:t>
            </a:r>
          </a:p>
        </p:txBody>
      </p:sp>
      <p:sp>
        <p:nvSpPr>
          <p:cNvPr id="3" name="Content Placeholder 2">
            <a:extLst>
              <a:ext uri="{FF2B5EF4-FFF2-40B4-BE49-F238E27FC236}">
                <a16:creationId xmlns:a16="http://schemas.microsoft.com/office/drawing/2014/main" id="{1204AAFE-5D41-EFFB-5C60-BC49EB51DDB6}"/>
              </a:ext>
            </a:extLst>
          </p:cNvPr>
          <p:cNvSpPr>
            <a:spLocks noGrp="1"/>
          </p:cNvSpPr>
          <p:nvPr>
            <p:ph idx="1"/>
          </p:nvPr>
        </p:nvSpPr>
        <p:spPr>
          <a:xfrm>
            <a:off x="538480" y="1107440"/>
            <a:ext cx="4423660" cy="5069523"/>
          </a:xfrm>
        </p:spPr>
        <p:txBody>
          <a:bodyPr/>
          <a:lstStyle/>
          <a:p>
            <a:endParaRPr lang="en-DE" dirty="0"/>
          </a:p>
          <a:p>
            <a:r>
              <a:rPr lang="en-DE" dirty="0"/>
              <a:t>For primary energies above 10 TeV, </a:t>
            </a:r>
            <a:br>
              <a:rPr lang="en-DE" dirty="0"/>
            </a:br>
            <a:r>
              <a:rPr lang="en-DE" dirty="0"/>
              <a:t>using a time window of 6 µs, </a:t>
            </a:r>
            <a:br>
              <a:rPr lang="en-DE" dirty="0"/>
            </a:br>
            <a:r>
              <a:rPr lang="en-DE" dirty="0"/>
              <a:t>the chance for a coincident event </a:t>
            </a:r>
            <a:br>
              <a:rPr lang="en-DE" dirty="0"/>
            </a:br>
            <a:r>
              <a:rPr lang="en-DE" dirty="0"/>
              <a:t>is ≤ 1 % </a:t>
            </a:r>
          </a:p>
          <a:p>
            <a:pPr>
              <a:buFont typeface="Wingdings" pitchFamily="2" charset="2"/>
              <a:buChar char="Ø"/>
            </a:pPr>
            <a:r>
              <a:rPr lang="en-DE" dirty="0">
                <a:solidFill>
                  <a:srgbClr val="74B842"/>
                </a:solidFill>
              </a:rPr>
              <a:t> Apply time-window cleaning of </a:t>
            </a:r>
            <a:br>
              <a:rPr lang="en-DE" dirty="0">
                <a:solidFill>
                  <a:srgbClr val="74B842"/>
                </a:solidFill>
              </a:rPr>
            </a:br>
            <a:r>
              <a:rPr lang="en-DE" dirty="0">
                <a:solidFill>
                  <a:srgbClr val="74B842"/>
                </a:solidFill>
              </a:rPr>
              <a:t>6 µs to pulses</a:t>
            </a:r>
            <a:r>
              <a:rPr lang="en-DE" dirty="0"/>
              <a:t> </a:t>
            </a:r>
          </a:p>
          <a:p>
            <a:endParaRPr lang="en-DE" dirty="0"/>
          </a:p>
          <a:p>
            <a:endParaRPr lang="en-DE" dirty="0"/>
          </a:p>
        </p:txBody>
      </p:sp>
      <p:sp>
        <p:nvSpPr>
          <p:cNvPr id="4" name="Date Placeholder 3">
            <a:extLst>
              <a:ext uri="{FF2B5EF4-FFF2-40B4-BE49-F238E27FC236}">
                <a16:creationId xmlns:a16="http://schemas.microsoft.com/office/drawing/2014/main" id="{6E912D05-B572-F69D-0841-A5E690E92A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0E30A39-70EF-2F66-D59C-9BFED2DDAEC8}"/>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Content Placeholder 6" descr="A graph of a graph of a window and a window&#10;&#10;Description automatically generated with medium confidence">
            <a:extLst>
              <a:ext uri="{FF2B5EF4-FFF2-40B4-BE49-F238E27FC236}">
                <a16:creationId xmlns:a16="http://schemas.microsoft.com/office/drawing/2014/main" id="{E2266F58-D69D-11B4-3441-3593D68E34B7}"/>
              </a:ext>
            </a:extLst>
          </p:cNvPr>
          <p:cNvPicPr>
            <a:picLocks noChangeAspect="1"/>
          </p:cNvPicPr>
          <p:nvPr/>
        </p:nvPicPr>
        <p:blipFill>
          <a:blip r:embed="rId2"/>
          <a:stretch>
            <a:fillRect/>
          </a:stretch>
        </p:blipFill>
        <p:spPr>
          <a:xfrm>
            <a:off x="4989717" y="957943"/>
            <a:ext cx="5865608" cy="5865608"/>
          </a:xfrm>
          <a:prstGeom prst="rect">
            <a:avLst/>
          </a:prstGeom>
        </p:spPr>
      </p:pic>
      <p:sp>
        <p:nvSpPr>
          <p:cNvPr id="8" name="TextBox 7">
            <a:extLst>
              <a:ext uri="{FF2B5EF4-FFF2-40B4-BE49-F238E27FC236}">
                <a16:creationId xmlns:a16="http://schemas.microsoft.com/office/drawing/2014/main" id="{96D403D0-E9E7-5A57-3403-596CB54DADDC}"/>
              </a:ext>
            </a:extLst>
          </p:cNvPr>
          <p:cNvSpPr txBox="1"/>
          <p:nvPr/>
        </p:nvSpPr>
        <p:spPr>
          <a:xfrm>
            <a:off x="10855325" y="2416628"/>
            <a:ext cx="1280800" cy="369332"/>
          </a:xfrm>
          <a:prstGeom prst="rect">
            <a:avLst/>
          </a:prstGeom>
          <a:noFill/>
        </p:spPr>
        <p:txBody>
          <a:bodyPr wrap="none" rtlCol="0">
            <a:spAutoFit/>
          </a:bodyPr>
          <a:lstStyle/>
          <a:p>
            <a:r>
              <a:rPr lang="en-GB" dirty="0"/>
              <a:t>L</a:t>
            </a:r>
            <a:r>
              <a:rPr lang="en-DE" dirty="0"/>
              <a:t>inear scale</a:t>
            </a:r>
          </a:p>
        </p:txBody>
      </p:sp>
      <p:sp>
        <p:nvSpPr>
          <p:cNvPr id="9" name="TextBox 8">
            <a:extLst>
              <a:ext uri="{FF2B5EF4-FFF2-40B4-BE49-F238E27FC236}">
                <a16:creationId xmlns:a16="http://schemas.microsoft.com/office/drawing/2014/main" id="{E98267F3-4807-42BF-F655-CDA05CAEB964}"/>
              </a:ext>
            </a:extLst>
          </p:cNvPr>
          <p:cNvSpPr txBox="1"/>
          <p:nvPr/>
        </p:nvSpPr>
        <p:spPr>
          <a:xfrm>
            <a:off x="10882902" y="5061856"/>
            <a:ext cx="1030731" cy="369332"/>
          </a:xfrm>
          <a:prstGeom prst="rect">
            <a:avLst/>
          </a:prstGeom>
          <a:noFill/>
        </p:spPr>
        <p:txBody>
          <a:bodyPr wrap="none" rtlCol="0">
            <a:spAutoFit/>
          </a:bodyPr>
          <a:lstStyle/>
          <a:p>
            <a:r>
              <a:rPr lang="en-GB" dirty="0"/>
              <a:t>L</a:t>
            </a:r>
            <a:r>
              <a:rPr lang="en-DE" dirty="0"/>
              <a:t>og scale</a:t>
            </a:r>
          </a:p>
        </p:txBody>
      </p:sp>
      <p:cxnSp>
        <p:nvCxnSpPr>
          <p:cNvPr id="11" name="Straight Connector 10">
            <a:extLst>
              <a:ext uri="{FF2B5EF4-FFF2-40B4-BE49-F238E27FC236}">
                <a16:creationId xmlns:a16="http://schemas.microsoft.com/office/drawing/2014/main" id="{321AF78A-5551-FFC7-0426-8D622754ED84}"/>
              </a:ext>
            </a:extLst>
          </p:cNvPr>
          <p:cNvCxnSpPr>
            <a:cxnSpLocks/>
          </p:cNvCxnSpPr>
          <p:nvPr/>
        </p:nvCxnSpPr>
        <p:spPr>
          <a:xfrm>
            <a:off x="7717971" y="1197429"/>
            <a:ext cx="0" cy="5158921"/>
          </a:xfrm>
          <a:prstGeom prst="line">
            <a:avLst/>
          </a:prstGeom>
          <a:ln w="19050">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205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80</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81</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82</a:t>
            </a:fld>
            <a:endParaRPr lang="en-US"/>
          </a:p>
        </p:txBody>
      </p:sp>
    </p:spTree>
    <p:extLst>
      <p:ext uri="{BB962C8B-B14F-4D97-AF65-F5344CB8AC3E}">
        <p14:creationId xmlns:p14="http://schemas.microsoft.com/office/powerpoint/2010/main" val="10031534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83</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84</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85</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86</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87</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88</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89</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2CC5-EF12-5F45-46F5-0E2AE70B3A6B}"/>
              </a:ext>
            </a:extLst>
          </p:cNvPr>
          <p:cNvSpPr>
            <a:spLocks noGrp="1"/>
          </p:cNvSpPr>
          <p:nvPr>
            <p:ph type="title"/>
          </p:nvPr>
        </p:nvSpPr>
        <p:spPr/>
        <p:txBody>
          <a:bodyPr>
            <a:normAutofit fontScale="90000"/>
          </a:bodyPr>
          <a:lstStyle/>
          <a:p>
            <a:r>
              <a:rPr lang="en-DE" dirty="0"/>
              <a:t>Q: What is the impact of the primary flux on your (most important) distributions?</a:t>
            </a:r>
          </a:p>
        </p:txBody>
      </p:sp>
      <p:sp>
        <p:nvSpPr>
          <p:cNvPr id="4" name="Date Placeholder 3">
            <a:extLst>
              <a:ext uri="{FF2B5EF4-FFF2-40B4-BE49-F238E27FC236}">
                <a16:creationId xmlns:a16="http://schemas.microsoft.com/office/drawing/2014/main" id="{098AA816-DBC9-109A-E0B6-941169F61BF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17AC4F-9BAA-21FC-7500-9A642C18AB1C}"/>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12" name="Picture 11" descr="A graph of a graph showing different colored lines&#10;&#10;AI-generated content may be incorrect.">
            <a:extLst>
              <a:ext uri="{FF2B5EF4-FFF2-40B4-BE49-F238E27FC236}">
                <a16:creationId xmlns:a16="http://schemas.microsoft.com/office/drawing/2014/main" id="{3717E1E3-59B1-92C2-966C-CFCE15EB9444}"/>
              </a:ext>
            </a:extLst>
          </p:cNvPr>
          <p:cNvPicPr>
            <a:picLocks noChangeAspect="1"/>
          </p:cNvPicPr>
          <p:nvPr/>
        </p:nvPicPr>
        <p:blipFill>
          <a:blip r:embed="rId2"/>
          <a:stretch>
            <a:fillRect/>
          </a:stretch>
        </p:blipFill>
        <p:spPr>
          <a:xfrm>
            <a:off x="6204174" y="1159913"/>
            <a:ext cx="5964603" cy="4278954"/>
          </a:xfrm>
          <a:prstGeom prst="rect">
            <a:avLst/>
          </a:prstGeom>
        </p:spPr>
      </p:pic>
      <p:pic>
        <p:nvPicPr>
          <p:cNvPr id="14" name="Picture 13" descr="A graph of energy levels&#10;&#10;AI-generated content may be incorrect.">
            <a:extLst>
              <a:ext uri="{FF2B5EF4-FFF2-40B4-BE49-F238E27FC236}">
                <a16:creationId xmlns:a16="http://schemas.microsoft.com/office/drawing/2014/main" id="{7B343758-02B4-9B2F-09AF-C9848F34E801}"/>
              </a:ext>
            </a:extLst>
          </p:cNvPr>
          <p:cNvPicPr>
            <a:picLocks noChangeAspect="1"/>
          </p:cNvPicPr>
          <p:nvPr/>
        </p:nvPicPr>
        <p:blipFill>
          <a:blip r:embed="rId3"/>
          <a:stretch>
            <a:fillRect/>
          </a:stretch>
        </p:blipFill>
        <p:spPr>
          <a:xfrm>
            <a:off x="1" y="1159913"/>
            <a:ext cx="5917414" cy="4278954"/>
          </a:xfrm>
          <a:prstGeom prst="rect">
            <a:avLst/>
          </a:prstGeom>
        </p:spPr>
      </p:pic>
      <p:sp>
        <p:nvSpPr>
          <p:cNvPr id="15" name="TextBox 14">
            <a:extLst>
              <a:ext uri="{FF2B5EF4-FFF2-40B4-BE49-F238E27FC236}">
                <a16:creationId xmlns:a16="http://schemas.microsoft.com/office/drawing/2014/main" id="{F3726E74-6D9F-429E-88A6-641D5073FC4C}"/>
              </a:ext>
            </a:extLst>
          </p:cNvPr>
          <p:cNvSpPr txBox="1"/>
          <p:nvPr/>
        </p:nvSpPr>
        <p:spPr>
          <a:xfrm>
            <a:off x="3611301" y="5926238"/>
            <a:ext cx="5002780"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Primary models diverge towards higher energies</a:t>
            </a:r>
          </a:p>
        </p:txBody>
      </p:sp>
    </p:spTree>
    <p:extLst>
      <p:ext uri="{BB962C8B-B14F-4D97-AF65-F5344CB8AC3E}">
        <p14:creationId xmlns:p14="http://schemas.microsoft.com/office/powerpoint/2010/main" val="272476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90</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91</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92</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93</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94</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95</a:t>
            </a:fld>
            <a:endParaRPr lang="en-US"/>
          </a:p>
        </p:txBody>
      </p:sp>
    </p:spTree>
    <p:extLst>
      <p:ext uri="{BB962C8B-B14F-4D97-AF65-F5344CB8AC3E}">
        <p14:creationId xmlns:p14="http://schemas.microsoft.com/office/powerpoint/2010/main" val="31479023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96</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97</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6905-F977-F0E1-C4E4-07F67077804D}"/>
              </a:ext>
            </a:extLst>
          </p:cNvPr>
          <p:cNvSpPr>
            <a:spLocks noGrp="1"/>
          </p:cNvSpPr>
          <p:nvPr>
            <p:ph type="title"/>
          </p:nvPr>
        </p:nvSpPr>
        <p:spPr/>
        <p:txBody>
          <a:bodyPr/>
          <a:lstStyle/>
          <a:p>
            <a:r>
              <a:rPr lang="en-DE" dirty="0"/>
              <a:t>Neutrino: z-vertex</a:t>
            </a:r>
          </a:p>
        </p:txBody>
      </p:sp>
      <p:pic>
        <p:nvPicPr>
          <p:cNvPr id="7" name="Content Placeholder 6" descr="A graph of a graph of a number of plants&#10;&#10;Description automatically generated with medium confidence">
            <a:extLst>
              <a:ext uri="{FF2B5EF4-FFF2-40B4-BE49-F238E27FC236}">
                <a16:creationId xmlns:a16="http://schemas.microsoft.com/office/drawing/2014/main" id="{ADEF0DB6-B6D1-E0A3-1EDE-8CBFB43E9171}"/>
              </a:ext>
            </a:extLst>
          </p:cNvPr>
          <p:cNvPicPr>
            <a:picLocks noGrp="1" noChangeAspect="1"/>
          </p:cNvPicPr>
          <p:nvPr>
            <p:ph idx="1"/>
          </p:nvPr>
        </p:nvPicPr>
        <p:blipFill>
          <a:blip r:embed="rId2"/>
          <a:stretch>
            <a:fillRect/>
          </a:stretch>
        </p:blipFill>
        <p:spPr>
          <a:xfrm>
            <a:off x="4897652" y="1016635"/>
            <a:ext cx="7054317" cy="4569778"/>
          </a:xfrm>
        </p:spPr>
      </p:pic>
      <p:sp>
        <p:nvSpPr>
          <p:cNvPr id="4" name="Date Placeholder 3">
            <a:extLst>
              <a:ext uri="{FF2B5EF4-FFF2-40B4-BE49-F238E27FC236}">
                <a16:creationId xmlns:a16="http://schemas.microsoft.com/office/drawing/2014/main" id="{120557A7-B9C7-0D9A-82B7-B6AF6FBC848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AF32B9F-0CCA-CCA6-10CF-8D175D02690C}"/>
              </a:ext>
            </a:extLst>
          </p:cNvPr>
          <p:cNvSpPr>
            <a:spLocks noGrp="1"/>
          </p:cNvSpPr>
          <p:nvPr>
            <p:ph type="sldNum" sz="quarter" idx="12"/>
          </p:nvPr>
        </p:nvSpPr>
        <p:spPr/>
        <p:txBody>
          <a:bodyPr/>
          <a:lstStyle/>
          <a:p>
            <a:fld id="{CD8304E6-5469-594D-85BC-E468E92D2243}" type="slidenum">
              <a:rPr lang="en-US" smtClean="0"/>
              <a:t>98</a:t>
            </a:fld>
            <a:endParaRPr lang="en-US"/>
          </a:p>
        </p:txBody>
      </p:sp>
      <p:sp>
        <p:nvSpPr>
          <p:cNvPr id="9" name="TextBox 8">
            <a:extLst>
              <a:ext uri="{FF2B5EF4-FFF2-40B4-BE49-F238E27FC236}">
                <a16:creationId xmlns:a16="http://schemas.microsoft.com/office/drawing/2014/main" id="{2B3FA74A-7159-7FB8-DBCB-7AD65B9BF724}"/>
              </a:ext>
            </a:extLst>
          </p:cNvPr>
          <p:cNvSpPr txBox="1"/>
          <p:nvPr/>
        </p:nvSpPr>
        <p:spPr>
          <a:xfrm>
            <a:off x="410767" y="1560175"/>
            <a:ext cx="3844129" cy="923330"/>
          </a:xfrm>
          <a:prstGeom prst="rect">
            <a:avLst/>
          </a:prstGeom>
          <a:noFill/>
        </p:spPr>
        <p:txBody>
          <a:bodyPr wrap="none" rtlCol="0">
            <a:spAutoFit/>
          </a:bodyPr>
          <a:lstStyle/>
          <a:p>
            <a:pPr marL="285750" indent="-285750">
              <a:buFont typeface="Arial" panose="020B0604020202020204" pitchFamily="34" charset="0"/>
              <a:buChar char="•"/>
            </a:pPr>
            <a:r>
              <a:rPr lang="en-DE" dirty="0"/>
              <a:t>Dissertation Mirco</a:t>
            </a:r>
          </a:p>
          <a:p>
            <a:pPr marL="285750" indent="-285750">
              <a:buFont typeface="Arial" panose="020B0604020202020204" pitchFamily="34" charset="0"/>
              <a:buChar char="•"/>
            </a:pPr>
            <a:r>
              <a:rPr lang="en-DE" dirty="0"/>
              <a:t>Same shape mismatch for neutrinos</a:t>
            </a:r>
            <a:br>
              <a:rPr lang="en-DE" dirty="0"/>
            </a:br>
            <a:r>
              <a:rPr lang="en-DE" dirty="0"/>
              <a:t>as for muons</a:t>
            </a:r>
          </a:p>
        </p:txBody>
      </p:sp>
      <p:pic>
        <p:nvPicPr>
          <p:cNvPr id="3" name="Picture 2">
            <a:extLst>
              <a:ext uri="{FF2B5EF4-FFF2-40B4-BE49-F238E27FC236}">
                <a16:creationId xmlns:a16="http://schemas.microsoft.com/office/drawing/2014/main" id="{6A017262-D4CA-364E-7212-3DCEF6930005}"/>
              </a:ext>
            </a:extLst>
          </p:cNvPr>
          <p:cNvPicPr>
            <a:picLocks noChangeAspect="1"/>
          </p:cNvPicPr>
          <p:nvPr/>
        </p:nvPicPr>
        <p:blipFill>
          <a:blip r:embed="rId3"/>
          <a:stretch>
            <a:fillRect/>
          </a:stretch>
        </p:blipFill>
        <p:spPr>
          <a:xfrm>
            <a:off x="240030" y="2683454"/>
            <a:ext cx="4522787" cy="3382084"/>
          </a:xfrm>
          <a:prstGeom prst="rect">
            <a:avLst/>
          </a:prstGeom>
        </p:spPr>
      </p:pic>
    </p:spTree>
    <p:extLst>
      <p:ext uri="{BB962C8B-B14F-4D97-AF65-F5344CB8AC3E}">
        <p14:creationId xmlns:p14="http://schemas.microsoft.com/office/powerpoint/2010/main" val="37443062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756-5BCC-4407-73F8-2398E72AC06C}"/>
              </a:ext>
            </a:extLst>
          </p:cNvPr>
          <p:cNvSpPr>
            <a:spLocks noGrp="1"/>
          </p:cNvSpPr>
          <p:nvPr>
            <p:ph type="title"/>
          </p:nvPr>
        </p:nvSpPr>
        <p:spPr/>
        <p:txBody>
          <a:bodyPr/>
          <a:lstStyle/>
          <a:p>
            <a:r>
              <a:rPr lang="en-DE" dirty="0"/>
              <a:t>Stopping muons</a:t>
            </a:r>
          </a:p>
        </p:txBody>
      </p:sp>
      <p:pic>
        <p:nvPicPr>
          <p:cNvPr id="7" name="Content Placeholder 6">
            <a:extLst>
              <a:ext uri="{FF2B5EF4-FFF2-40B4-BE49-F238E27FC236}">
                <a16:creationId xmlns:a16="http://schemas.microsoft.com/office/drawing/2014/main" id="{22361CE2-99D9-689F-24E9-12E36A60B135}"/>
              </a:ext>
            </a:extLst>
          </p:cNvPr>
          <p:cNvPicPr>
            <a:picLocks noGrp="1" noChangeAspect="1"/>
          </p:cNvPicPr>
          <p:nvPr>
            <p:ph idx="1"/>
          </p:nvPr>
        </p:nvPicPr>
        <p:blipFill>
          <a:blip r:embed="rId2"/>
          <a:stretch>
            <a:fillRect/>
          </a:stretch>
        </p:blipFill>
        <p:spPr>
          <a:xfrm>
            <a:off x="253237" y="1965750"/>
            <a:ext cx="11508010" cy="3143518"/>
          </a:xfrm>
        </p:spPr>
      </p:pic>
      <p:sp>
        <p:nvSpPr>
          <p:cNvPr id="4" name="Date Placeholder 3">
            <a:extLst>
              <a:ext uri="{FF2B5EF4-FFF2-40B4-BE49-F238E27FC236}">
                <a16:creationId xmlns:a16="http://schemas.microsoft.com/office/drawing/2014/main" id="{1395FBFE-AA28-42B5-361C-8A67127E43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12B739-2BD1-DA0F-0598-5EED9A151638}"/>
              </a:ext>
            </a:extLst>
          </p:cNvPr>
          <p:cNvSpPr>
            <a:spLocks noGrp="1"/>
          </p:cNvSpPr>
          <p:nvPr>
            <p:ph type="sldNum" sz="quarter" idx="12"/>
          </p:nvPr>
        </p:nvSpPr>
        <p:spPr/>
        <p:txBody>
          <a:bodyPr/>
          <a:lstStyle/>
          <a:p>
            <a:fld id="{CD8304E6-5469-594D-85BC-E468E92D2243}" type="slidenum">
              <a:rPr lang="en-US" smtClean="0"/>
              <a:t>99</a:t>
            </a:fld>
            <a:endParaRPr lang="en-US"/>
          </a:p>
        </p:txBody>
      </p:sp>
    </p:spTree>
    <p:extLst>
      <p:ext uri="{BB962C8B-B14F-4D97-AF65-F5344CB8AC3E}">
        <p14:creationId xmlns:p14="http://schemas.microsoft.com/office/powerpoint/2010/main" val="1809887683"/>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17090</TotalTime>
  <Words>4048</Words>
  <Application>Microsoft Macintosh PowerPoint</Application>
  <PresentationFormat>Widescreen</PresentationFormat>
  <Paragraphs>808</Paragraphs>
  <Slides>106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106</vt:i4>
      </vt:variant>
    </vt:vector>
  </HeadingPairs>
  <TitlesOfParts>
    <vt:vector size="114" baseType="lpstr">
      <vt:lpstr>Akkurat Office</vt:lpstr>
      <vt:lpstr>Akkurat-Bold</vt:lpstr>
      <vt:lpstr>Arial</vt:lpstr>
      <vt:lpstr>Calibri</vt:lpstr>
      <vt:lpstr>Calibri Light</vt:lpstr>
      <vt:lpstr>Cambria Math</vt:lpstr>
      <vt:lpstr>Wingdings</vt:lpstr>
      <vt:lpstr>Office</vt:lpstr>
      <vt:lpstr>Muon Flux Unfolding:  WG Review   Pascal Gutjahr </vt:lpstr>
      <vt:lpstr>Analysis Goals: Detect Prompt Muons</vt:lpstr>
      <vt:lpstr>Overview</vt:lpstr>
      <vt:lpstr>Unblinding Roadmap</vt:lpstr>
      <vt:lpstr>CRWG Review</vt:lpstr>
      <vt:lpstr>Q: Why do you choose the muon filter?</vt:lpstr>
      <vt:lpstr>Q: Which quantities do you reconstruct and how do you do this?</vt:lpstr>
      <vt:lpstr>Q: Coincident events are not simulated. Can you show that this does not cause any problems?</vt:lpstr>
      <vt:lpstr>Q: What is the impact of the primary flux on your (most important) distributions?</vt:lpstr>
      <vt:lpstr>Q: Can you show a zenith distribution with prompt and conv?</vt:lpstr>
      <vt:lpstr>Q: How do you treat systematics?  here for the unfolding</vt:lpstr>
      <vt:lpstr>Unfolding</vt:lpstr>
      <vt:lpstr>Unfolding in a nutshell </vt:lpstr>
      <vt:lpstr>Proxy vs Target</vt:lpstr>
      <vt:lpstr>Unfold Event Rate</vt:lpstr>
      <vt:lpstr>Event Rate</vt:lpstr>
      <vt:lpstr>Unfold Muon Flux</vt:lpstr>
      <vt:lpstr>Muon Flux at Surface</vt:lpstr>
      <vt:lpstr>Ice Systematics</vt:lpstr>
      <vt:lpstr>Systematics Impact on Muon Energy at Entry (Proxy)</vt:lpstr>
      <vt:lpstr>Systematics Impact on Muon Energy at Surface (Target)</vt:lpstr>
      <vt:lpstr>Chi2 Test: Muon Energy at Entry (Proxy) </vt:lpstr>
      <vt:lpstr>Parameterize Systematics</vt:lpstr>
      <vt:lpstr>Absorption</vt:lpstr>
      <vt:lpstr>DOMEfficiency</vt:lpstr>
      <vt:lpstr>Hole Ice p0  not sensitive enough (same for Hole Ice p1)</vt:lpstr>
      <vt:lpstr>Scattering</vt:lpstr>
      <vt:lpstr>Unfold Muon Flux with Systematics</vt:lpstr>
      <vt:lpstr>Muon Flux at Surface (no regularization)</vt:lpstr>
      <vt:lpstr>Unfold Muon Flux with Systematics</vt:lpstr>
      <vt:lpstr>Muon Flux at Surface (Tau = 0.001)</vt:lpstr>
      <vt:lpstr>PowerPoint Presentation</vt:lpstr>
      <vt:lpstr>Conclusion</vt:lpstr>
      <vt:lpstr>Backup</vt:lpstr>
      <vt:lpstr>Relation between primary energy and muon energy at surface and entry</vt:lpstr>
      <vt:lpstr>Proxy vs. target </vt:lpstr>
      <vt:lpstr>Unfolding event rate </vt:lpstr>
      <vt:lpstr>unfolding of muon flux at surface </vt:lpstr>
      <vt:lpstr>Ice systematics</vt:lpstr>
      <vt:lpstr>Fit ice systematics: </vt:lpstr>
      <vt:lpstr>Unfolded event rate with systematics</vt:lpstr>
      <vt:lpstr>Conclusion &amp; outlook</vt:lpstr>
      <vt:lpstr>Selection</vt:lpstr>
      <vt:lpstr>level3: muon filter</vt:lpstr>
      <vt:lpstr>level3: 500 TeV bundle cut at surface</vt:lpstr>
      <vt:lpstr>Data-MC</vt:lpstr>
      <vt:lpstr>Cos(zenith)</vt:lpstr>
      <vt:lpstr>Entry position z—vertex </vt:lpstr>
      <vt:lpstr>z—reweighting </vt:lpstr>
      <vt:lpstr>Check z—reweighting </vt:lpstr>
      <vt:lpstr>Level5: quality cuts</vt:lpstr>
      <vt:lpstr>Level5: quality cuts  removes neutrinos</vt:lpstr>
      <vt:lpstr>Rates per month</vt:lpstr>
      <vt:lpstr>Rates per month</vt:lpstr>
      <vt:lpstr>Rates per month: scaled</vt:lpstr>
      <vt:lpstr>unfolding of muon flux at surface – weighted to E3.7 </vt:lpstr>
      <vt:lpstr>Muon flux</vt:lpstr>
      <vt:lpstr>Prompt atmospheric muons and neutrinos</vt:lpstr>
      <vt:lpstr>Leading muon energy fraction</vt:lpstr>
      <vt:lpstr>Leading muon contribution</vt:lpstr>
      <vt:lpstr>Muon puzzle and hadronic uncertainties</vt:lpstr>
      <vt:lpstr>The Muon Puzzle</vt:lpstr>
      <vt:lpstr>Possible Solutions</vt:lpstr>
      <vt:lpstr>Simulation w/o coincident events</vt:lpstr>
      <vt:lpstr>Bundle energy cut</vt:lpstr>
      <vt:lpstr>Leading muon energy fraction - leadingness</vt:lpstr>
      <vt:lpstr>Bundle energy at entry – 6 µs cleaned pulses </vt:lpstr>
      <vt:lpstr>Leading muon energy at entry – 6 µs cleaned pulses </vt:lpstr>
      <vt:lpstr>Bundle energy at surface – 6 µs cleaned pulses </vt:lpstr>
      <vt:lpstr>Leading muon energy at surface – 6 µs cleaned pulses </vt:lpstr>
      <vt:lpstr>Zenith – 6 ms cleaned pulses </vt:lpstr>
      <vt:lpstr>Azimuth – 6 ms cleaned pulses </vt:lpstr>
      <vt:lpstr>SplineMPE – DNN and conventional seeds </vt:lpstr>
      <vt:lpstr>SplineMPE – DNN seeds</vt:lpstr>
      <vt:lpstr>Level5: cos(zenith)</vt:lpstr>
      <vt:lpstr>Level5: cos(zenith) – all primary models</vt:lpstr>
      <vt:lpstr>Proxy and target variable for unfolding – 10 years [H4a]</vt:lpstr>
      <vt:lpstr>Unfolding with prompt and conv MCEq</vt:lpstr>
      <vt:lpstr>Prompt and conv: muon energy at surface for 10 years</vt:lpstr>
      <vt:lpstr>Compare all primary fluxes </vt:lpstr>
      <vt:lpstr>Angular reconstructions: DNN vs. SplineMPE</vt:lpstr>
      <vt:lpstr>Forward fit</vt:lpstr>
      <vt:lpstr>Expected muons for 10 years: leading vs. bundle energy (GSF)</vt:lpstr>
      <vt:lpstr>Pseudo data sampling</vt:lpstr>
      <vt:lpstr>Poisson likelihood fit performed in leading muon energy</vt:lpstr>
      <vt:lpstr>Discovery potential and sensitivity</vt:lpstr>
      <vt:lpstr>Input data per DOM</vt:lpstr>
      <vt:lpstr>Air shower – 10 TeV</vt:lpstr>
      <vt:lpstr>Agreement for different primary models</vt:lpstr>
      <vt:lpstr>Azimuth</vt:lpstr>
      <vt:lpstr>Bundle energy at entry</vt:lpstr>
      <vt:lpstr>Leading muon energy at entry </vt:lpstr>
      <vt:lpstr>Entry position x–vertex </vt:lpstr>
      <vt:lpstr>Entry position y–vertex </vt:lpstr>
      <vt:lpstr>DNN reconstructions</vt:lpstr>
      <vt:lpstr>Reconstructed properties</vt:lpstr>
      <vt:lpstr>Muon flux: Prompt spectrum</vt:lpstr>
      <vt:lpstr>Neutrino: z-vertex</vt:lpstr>
      <vt:lpstr>Stopping muons</vt:lpstr>
      <vt:lpstr>Entry position z - different cos(zenith)</vt:lpstr>
      <vt:lpstr>Entry position z - different cuts on bundle energy at surface</vt:lpstr>
      <vt:lpstr>New CORSIKA simulation</vt:lpstr>
      <vt:lpstr>CORSIKA 7 tagging and MCEq comparison</vt:lpstr>
      <vt:lpstr>Astroparticle physics</vt:lpstr>
      <vt:lpstr>Cosmic ray flux</vt:lpstr>
      <vt:lpstr>Reconstruction of leading muon at entry (99% quantiles)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486</cp:revision>
  <cp:lastPrinted>2024-03-17T23:23:36Z</cp:lastPrinted>
  <dcterms:created xsi:type="dcterms:W3CDTF">2023-09-19T10:10:31Z</dcterms:created>
  <dcterms:modified xsi:type="dcterms:W3CDTF">2025-04-10T14:05:20Z</dcterms:modified>
</cp:coreProperties>
</file>